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6" r:id="rId4"/>
    <p:sldId id="270" r:id="rId5"/>
    <p:sldId id="260" r:id="rId6"/>
    <p:sldId id="267" r:id="rId7"/>
    <p:sldId id="274" r:id="rId8"/>
    <p:sldId id="269" r:id="rId9"/>
    <p:sldId id="261" r:id="rId10"/>
    <p:sldId id="259" r:id="rId11"/>
    <p:sldId id="268" r:id="rId12"/>
    <p:sldId id="264"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F0435-A6EE-4621-9FE5-844B2F697680}" v="906" dt="2018-07-19T10:25:38.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3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956F40-EE4C-488B-BEAA-128426A15EB0}"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195A-6B59-41EF-B73C-A4C543F7EA2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5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56F40-EE4C-488B-BEAA-128426A15EB0}"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195A-6B59-41EF-B73C-A4C543F7EA2E}" type="slidenum">
              <a:rPr lang="en-US" smtClean="0"/>
              <a:t>‹#›</a:t>
            </a:fld>
            <a:endParaRPr lang="en-US"/>
          </a:p>
        </p:txBody>
      </p:sp>
    </p:spTree>
    <p:extLst>
      <p:ext uri="{BB962C8B-B14F-4D97-AF65-F5344CB8AC3E}">
        <p14:creationId xmlns:p14="http://schemas.microsoft.com/office/powerpoint/2010/main" val="103475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56F40-EE4C-488B-BEAA-128426A15EB0}"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195A-6B59-41EF-B73C-A4C543F7EA2E}" type="slidenum">
              <a:rPr lang="en-US" smtClean="0"/>
              <a:t>‹#›</a:t>
            </a:fld>
            <a:endParaRPr lang="en-US"/>
          </a:p>
        </p:txBody>
      </p:sp>
    </p:spTree>
    <p:extLst>
      <p:ext uri="{BB962C8B-B14F-4D97-AF65-F5344CB8AC3E}">
        <p14:creationId xmlns:p14="http://schemas.microsoft.com/office/powerpoint/2010/main" val="309025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r>
              <a:rPr lang="en-US"/>
              <a:t>Click icon to add table</a:t>
            </a:r>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61956F40-EE4C-488B-BEAA-128426A15EB0}" type="datetimeFigureOut">
              <a:rPr lang="en-US" smtClean="0"/>
              <a:t>7/21/2018</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C27195A-6B59-41EF-B73C-A4C543F7EA2E}" type="slidenum">
              <a:rPr lang="en-US" smtClean="0"/>
              <a:t>‹#›</a:t>
            </a:fld>
            <a:endParaRPr lang="en-US"/>
          </a:p>
        </p:txBody>
      </p:sp>
    </p:spTree>
    <p:extLst>
      <p:ext uri="{BB962C8B-B14F-4D97-AF65-F5344CB8AC3E}">
        <p14:creationId xmlns:p14="http://schemas.microsoft.com/office/powerpoint/2010/main" val="221529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56F40-EE4C-488B-BEAA-128426A15EB0}"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195A-6B59-41EF-B73C-A4C543F7EA2E}" type="slidenum">
              <a:rPr lang="en-US" smtClean="0"/>
              <a:t>‹#›</a:t>
            </a:fld>
            <a:endParaRPr lang="en-US"/>
          </a:p>
        </p:txBody>
      </p:sp>
    </p:spTree>
    <p:extLst>
      <p:ext uri="{BB962C8B-B14F-4D97-AF65-F5344CB8AC3E}">
        <p14:creationId xmlns:p14="http://schemas.microsoft.com/office/powerpoint/2010/main" val="240332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956F40-EE4C-488B-BEAA-128426A15EB0}"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7195A-6B59-41EF-B73C-A4C543F7EA2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44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956F40-EE4C-488B-BEAA-128426A15EB0}"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7195A-6B59-41EF-B73C-A4C543F7EA2E}" type="slidenum">
              <a:rPr lang="en-US" smtClean="0"/>
              <a:t>‹#›</a:t>
            </a:fld>
            <a:endParaRPr lang="en-US"/>
          </a:p>
        </p:txBody>
      </p:sp>
    </p:spTree>
    <p:extLst>
      <p:ext uri="{BB962C8B-B14F-4D97-AF65-F5344CB8AC3E}">
        <p14:creationId xmlns:p14="http://schemas.microsoft.com/office/powerpoint/2010/main" val="339520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56F40-EE4C-488B-BEAA-128426A15EB0}" type="datetimeFigureOut">
              <a:rPr lang="en-US" smtClean="0"/>
              <a:t>7/21/2018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7195A-6B59-41EF-B73C-A4C543F7EA2E}" type="slidenum">
              <a:rPr lang="en-US" smtClean="0"/>
              <a:t>‹#›</a:t>
            </a:fld>
            <a:endParaRPr lang="en-US"/>
          </a:p>
        </p:txBody>
      </p:sp>
    </p:spTree>
    <p:extLst>
      <p:ext uri="{BB962C8B-B14F-4D97-AF65-F5344CB8AC3E}">
        <p14:creationId xmlns:p14="http://schemas.microsoft.com/office/powerpoint/2010/main" val="84102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956F40-EE4C-488B-BEAA-128426A15EB0}" type="datetimeFigureOut">
              <a:rPr lang="en-US" smtClean="0"/>
              <a:t>7/21/2018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7195A-6B59-41EF-B73C-A4C543F7EA2E}" type="slidenum">
              <a:rPr lang="en-US" smtClean="0"/>
              <a:t>‹#›</a:t>
            </a:fld>
            <a:endParaRPr lang="en-US"/>
          </a:p>
        </p:txBody>
      </p:sp>
    </p:spTree>
    <p:extLst>
      <p:ext uri="{BB962C8B-B14F-4D97-AF65-F5344CB8AC3E}">
        <p14:creationId xmlns:p14="http://schemas.microsoft.com/office/powerpoint/2010/main" val="108418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956F40-EE4C-488B-BEAA-128426A15EB0}" type="datetimeFigureOut">
              <a:rPr lang="en-US" smtClean="0"/>
              <a:t>7/21/2018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C27195A-6B59-41EF-B73C-A4C543F7EA2E}" type="slidenum">
              <a:rPr lang="en-US" smtClean="0"/>
              <a:t>‹#›</a:t>
            </a:fld>
            <a:endParaRPr lang="en-US"/>
          </a:p>
        </p:txBody>
      </p:sp>
    </p:spTree>
    <p:extLst>
      <p:ext uri="{BB962C8B-B14F-4D97-AF65-F5344CB8AC3E}">
        <p14:creationId xmlns:p14="http://schemas.microsoft.com/office/powerpoint/2010/main" val="260451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1956F40-EE4C-488B-BEAA-128426A15EB0}" type="datetimeFigureOut">
              <a:rPr lang="en-US" smtClean="0"/>
              <a:t>7/21/2018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27195A-6B59-41EF-B73C-A4C543F7EA2E}" type="slidenum">
              <a:rPr lang="en-US" smtClean="0"/>
              <a:t>‹#›</a:t>
            </a:fld>
            <a:endParaRPr lang="en-US"/>
          </a:p>
        </p:txBody>
      </p:sp>
    </p:spTree>
    <p:extLst>
      <p:ext uri="{BB962C8B-B14F-4D97-AF65-F5344CB8AC3E}">
        <p14:creationId xmlns:p14="http://schemas.microsoft.com/office/powerpoint/2010/main" val="108507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956F40-EE4C-488B-BEAA-128426A15EB0}"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7195A-6B59-41EF-B73C-A4C543F7EA2E}" type="slidenum">
              <a:rPr lang="en-US" smtClean="0"/>
              <a:t>‹#›</a:t>
            </a:fld>
            <a:endParaRPr lang="en-US"/>
          </a:p>
        </p:txBody>
      </p:sp>
    </p:spTree>
    <p:extLst>
      <p:ext uri="{BB962C8B-B14F-4D97-AF65-F5344CB8AC3E}">
        <p14:creationId xmlns:p14="http://schemas.microsoft.com/office/powerpoint/2010/main" val="314914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1956F40-EE4C-488B-BEAA-128426A15EB0}" type="datetimeFigureOut">
              <a:rPr lang="en-US" smtClean="0"/>
              <a:t>7/21/2018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C27195A-6B59-41EF-B73C-A4C543F7EA2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090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flybase.bio.indiana.edu:7081/images/lk/Drosophilidae/Drosophila_melanogaster_m/Drosophila_melanogaster.jpg"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video" Target="file:///C:\Documents%20and%20Settings\Gordon%20Huggins\My%20Documents\Talks\Stuff\Quincy%20G%20LVH%20long-axis.avi"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6035040" cy="3566160"/>
          </a:xfrm>
        </p:spPr>
        <p:txBody>
          <a:bodyPr>
            <a:normAutofit/>
          </a:bodyPr>
          <a:lstStyle/>
          <a:p>
            <a:r>
              <a:rPr lang="en-US" sz="4400" dirty="0"/>
              <a:t>Leveraging natural disease models to understand human disease</a:t>
            </a:r>
          </a:p>
        </p:txBody>
      </p:sp>
      <p:sp>
        <p:nvSpPr>
          <p:cNvPr id="3" name="Subtitle 2"/>
          <p:cNvSpPr>
            <a:spLocks noGrp="1"/>
          </p:cNvSpPr>
          <p:nvPr>
            <p:ph type="subTitle" idx="1"/>
          </p:nvPr>
        </p:nvSpPr>
        <p:spPr/>
        <p:txBody>
          <a:bodyPr/>
          <a:lstStyle/>
          <a:p>
            <a:r>
              <a:rPr lang="en-US" dirty="0"/>
              <a:t>Gordon Huggins, MD</a:t>
            </a:r>
          </a:p>
          <a:p>
            <a:r>
              <a:rPr lang="en-US" dirty="0"/>
              <a:t>July 19, 2018</a:t>
            </a:r>
          </a:p>
        </p:txBody>
      </p:sp>
      <p:pic>
        <p:nvPicPr>
          <p:cNvPr id="4" name="Picture 3" descr="TMC%203">
            <a:extLst>
              <a:ext uri="{FF2B5EF4-FFF2-40B4-BE49-F238E27FC236}">
                <a16:creationId xmlns:a16="http://schemas.microsoft.com/office/drawing/2014/main" id="{38C4CEBC-87C1-4D7B-96DE-2E2E82AD1F3E}"/>
              </a:ext>
            </a:extLst>
          </p:cNvPr>
          <p:cNvPicPr>
            <a:picLocks noChangeAspect="1" noChangeArrowheads="1"/>
          </p:cNvPicPr>
          <p:nvPr/>
        </p:nvPicPr>
        <p:blipFill>
          <a:blip r:embed="rId2" cstate="print"/>
          <a:srcRect/>
          <a:stretch>
            <a:fillRect/>
          </a:stretch>
        </p:blipFill>
        <p:spPr bwMode="auto">
          <a:xfrm>
            <a:off x="6096000" y="381000"/>
            <a:ext cx="2705100" cy="643348"/>
          </a:xfrm>
          <a:prstGeom prst="rect">
            <a:avLst/>
          </a:prstGeom>
          <a:noFill/>
        </p:spPr>
      </p:pic>
      <p:pic>
        <p:nvPicPr>
          <p:cNvPr id="5" name="Picture 4">
            <a:extLst>
              <a:ext uri="{FF2B5EF4-FFF2-40B4-BE49-F238E27FC236}">
                <a16:creationId xmlns:a16="http://schemas.microsoft.com/office/drawing/2014/main" id="{7A5C49DA-F6F0-47EF-B4CC-CCD13CB4E33B}"/>
              </a:ext>
            </a:extLst>
          </p:cNvPr>
          <p:cNvPicPr>
            <a:picLocks noChangeAspect="1" noChangeArrowheads="1"/>
          </p:cNvPicPr>
          <p:nvPr/>
        </p:nvPicPr>
        <p:blipFill>
          <a:blip r:embed="rId3" cstate="print"/>
          <a:srcRect/>
          <a:stretch>
            <a:fillRect/>
          </a:stretch>
        </p:blipFill>
        <p:spPr bwMode="auto">
          <a:xfrm>
            <a:off x="304800" y="195263"/>
            <a:ext cx="1156448" cy="1023938"/>
          </a:xfrm>
          <a:prstGeom prst="rect">
            <a:avLst/>
          </a:prstGeom>
          <a:noFill/>
          <a:ln w="9525">
            <a:noFill/>
            <a:miter lim="800000"/>
            <a:headEnd/>
            <a:tailEnd/>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599" y="1322294"/>
            <a:ext cx="2334491" cy="3021106"/>
          </a:xfrm>
          <a:prstGeom prst="rect">
            <a:avLst/>
          </a:prstGeom>
        </p:spPr>
      </p:pic>
    </p:spTree>
    <p:extLst>
      <p:ext uri="{BB962C8B-B14F-4D97-AF65-F5344CB8AC3E}">
        <p14:creationId xmlns:p14="http://schemas.microsoft.com/office/powerpoint/2010/main" val="2256956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Feline HCM: A spontaneous animal model of Human HCM</a:t>
            </a:r>
          </a:p>
        </p:txBody>
      </p:sp>
      <p:sp>
        <p:nvSpPr>
          <p:cNvPr id="4" name="TextBox 3"/>
          <p:cNvSpPr txBox="1"/>
          <p:nvPr/>
        </p:nvSpPr>
        <p:spPr>
          <a:xfrm>
            <a:off x="457201" y="5739825"/>
            <a:ext cx="8991599" cy="584775"/>
          </a:xfrm>
          <a:prstGeom prst="rect">
            <a:avLst/>
          </a:prstGeom>
          <a:noFill/>
        </p:spPr>
        <p:txBody>
          <a:bodyPr wrap="square" rtlCol="0">
            <a:spAutoFit/>
          </a:bodyPr>
          <a:lstStyle/>
          <a:p>
            <a:r>
              <a:rPr lang="en-US" sz="1600" dirty="0"/>
              <a:t>FREEMAN, L., RUSH, J., STERN, J., HUGGINS, G., MARON, M.. Feline Hypertrophic Cardiomyopathy: A Spontaneous Large Animal Model of Human HCM. </a:t>
            </a:r>
            <a:r>
              <a:rPr lang="en-US" sz="1600" b="1" dirty="0"/>
              <a:t>Cardiology Research 2017</a:t>
            </a:r>
            <a:r>
              <a:rPr lang="en-US" sz="1600" dirty="0"/>
              <a:t>, 8.</a:t>
            </a:r>
          </a:p>
        </p:txBody>
      </p:sp>
      <p:pic>
        <p:nvPicPr>
          <p:cNvPr id="1026" name="Picture 2" descr="An external file that holds a picture, illustration, etc.&#10;Object name is cr-08-139-g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72817"/>
            <a:ext cx="3638550" cy="30667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external file that holds a picture, illustration, etc.&#10;Object name is cr-08-139-g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72817"/>
            <a:ext cx="4351260" cy="306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6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Tufts Feline HCM</a:t>
            </a:r>
          </a:p>
        </p:txBody>
      </p:sp>
      <p:sp>
        <p:nvSpPr>
          <p:cNvPr id="5" name="Content Placeholder 4"/>
          <p:cNvSpPr>
            <a:spLocks noGrp="1"/>
          </p:cNvSpPr>
          <p:nvPr>
            <p:ph idx="1"/>
          </p:nvPr>
        </p:nvSpPr>
        <p:spPr>
          <a:xfrm>
            <a:off x="2438400" y="1845734"/>
            <a:ext cx="6172200" cy="4023360"/>
          </a:xfrm>
        </p:spPr>
        <p:txBody>
          <a:bodyPr>
            <a:normAutofit/>
          </a:bodyPr>
          <a:lstStyle/>
          <a:p>
            <a:r>
              <a:rPr lang="en-US" sz="2400" dirty="0">
                <a:latin typeface="Arial" panose="020B0604020202020204" pitchFamily="34" charset="0"/>
                <a:cs typeface="Arial" panose="020B0604020202020204" pitchFamily="34" charset="0"/>
              </a:rPr>
              <a:t>Cats with HCM are larger than other cats</a:t>
            </a:r>
          </a:p>
          <a:p>
            <a:pPr lvl="1"/>
            <a:r>
              <a:rPr lang="en-US" sz="2000" dirty="0">
                <a:latin typeface="Arial" panose="020B0604020202020204" pitchFamily="34" charset="0"/>
                <a:cs typeface="Arial" panose="020B0604020202020204" pitchFamily="34" charset="0"/>
              </a:rPr>
              <a:t>Obese Humans have worse HCM than non-obese patients</a:t>
            </a:r>
          </a:p>
          <a:p>
            <a:r>
              <a:rPr lang="en-US" sz="2400" dirty="0">
                <a:latin typeface="Arial" panose="020B0604020202020204" pitchFamily="34" charset="0"/>
                <a:cs typeface="Arial" panose="020B0604020202020204" pitchFamily="34" charset="0"/>
              </a:rPr>
              <a:t>Growth hormone pathway is activated in cats with HCM</a:t>
            </a:r>
          </a:p>
          <a:p>
            <a:pPr lvl="1"/>
            <a:r>
              <a:rPr lang="en-US" sz="2000" dirty="0">
                <a:latin typeface="Arial" panose="020B0604020202020204" pitchFamily="34" charset="0"/>
                <a:cs typeface="Arial" panose="020B0604020202020204" pitchFamily="34" charset="0"/>
              </a:rPr>
              <a:t>Therapies that target growth pathways could be used to treat cats (and perhaps humans) with HCM</a:t>
            </a:r>
          </a:p>
          <a:p>
            <a:r>
              <a:rPr lang="en-US" sz="2400" dirty="0">
                <a:latin typeface="Arial" panose="020B0604020202020204" pitchFamily="34" charset="0"/>
                <a:cs typeface="Arial" panose="020B0604020202020204" pitchFamily="34" charset="0"/>
              </a:rPr>
              <a:t>Modest changes in diet appear to influence heart size in cats with HCM</a:t>
            </a:r>
          </a:p>
          <a:p>
            <a:pPr lvl="1"/>
            <a:r>
              <a:rPr lang="en-US" sz="2000" dirty="0">
                <a:latin typeface="Arial" panose="020B0604020202020204" pitchFamily="34" charset="0"/>
                <a:cs typeface="Arial" panose="020B0604020202020204" pitchFamily="34" charset="0"/>
              </a:rPr>
              <a:t>Maybe a dietary change in humans could help?</a:t>
            </a:r>
          </a:p>
        </p:txBody>
      </p:sp>
      <p:pic>
        <p:nvPicPr>
          <p:cNvPr id="3076" name="Picture 4" descr="Lisa Free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57" y="2286000"/>
            <a:ext cx="1657350" cy="2473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876800"/>
            <a:ext cx="2356864" cy="646331"/>
          </a:xfrm>
          <a:prstGeom prst="rect">
            <a:avLst/>
          </a:prstGeom>
          <a:noFill/>
        </p:spPr>
        <p:txBody>
          <a:bodyPr wrap="none" rtlCol="0">
            <a:spAutoFit/>
          </a:bodyPr>
          <a:lstStyle/>
          <a:p>
            <a:pPr algn="ctr"/>
            <a:r>
              <a:rPr lang="en-US" dirty="0"/>
              <a:t>Dr Lisa Freeman</a:t>
            </a:r>
          </a:p>
          <a:p>
            <a:pPr algn="ctr"/>
            <a:r>
              <a:rPr lang="en-US" dirty="0"/>
              <a:t>Tufts Cummings School</a:t>
            </a:r>
          </a:p>
        </p:txBody>
      </p:sp>
    </p:spTree>
    <p:extLst>
      <p:ext uri="{BB962C8B-B14F-4D97-AF65-F5344CB8AC3E}">
        <p14:creationId xmlns:p14="http://schemas.microsoft.com/office/powerpoint/2010/main" val="277419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sz="4000" dirty="0">
                <a:solidFill>
                  <a:schemeClr val="accent2"/>
                </a:solidFill>
              </a:rPr>
              <a:t>Opportunities</a:t>
            </a:r>
          </a:p>
        </p:txBody>
      </p:sp>
      <p:sp>
        <p:nvSpPr>
          <p:cNvPr id="117763" name="Rectangle 3"/>
          <p:cNvSpPr>
            <a:spLocks noGrp="1" noChangeArrowheads="1"/>
          </p:cNvSpPr>
          <p:nvPr>
            <p:ph type="body" idx="1"/>
          </p:nvPr>
        </p:nvSpPr>
        <p:spPr/>
        <p:txBody>
          <a:bodyPr>
            <a:normAutofit/>
          </a:bodyPr>
          <a:lstStyle/>
          <a:p>
            <a:r>
              <a:rPr lang="en-US" altLang="en-US" sz="2400" dirty="0">
                <a:latin typeface="Arial" panose="020B0604020202020204" pitchFamily="34" charset="0"/>
                <a:cs typeface="Arial" panose="020B0604020202020204" pitchFamily="34" charset="0"/>
              </a:rPr>
              <a:t>The potential for studying naturally occurring animal disease for the benefit of humans is not fully realized</a:t>
            </a:r>
          </a:p>
          <a:p>
            <a:pPr lvl="1"/>
            <a:r>
              <a:rPr lang="en-US" altLang="en-US" sz="2000" dirty="0">
                <a:latin typeface="Arial" panose="020B0604020202020204" pitchFamily="34" charset="0"/>
                <a:cs typeface="Arial" panose="020B0604020202020204" pitchFamily="34" charset="0"/>
              </a:rPr>
              <a:t>Public awareness could be improved</a:t>
            </a:r>
          </a:p>
          <a:p>
            <a:r>
              <a:rPr lang="en-US" altLang="en-US" sz="2400" dirty="0">
                <a:latin typeface="Arial" panose="020B0604020202020204" pitchFamily="34" charset="0"/>
                <a:cs typeface="Arial" panose="020B0604020202020204" pitchFamily="34" charset="0"/>
              </a:rPr>
              <a:t>Scientific review boards favor more accessible engineered animal models despite their limitations</a:t>
            </a:r>
          </a:p>
          <a:p>
            <a:pPr lvl="1"/>
            <a:r>
              <a:rPr lang="en-US" altLang="en-US" sz="2000" dirty="0">
                <a:latin typeface="Arial" panose="020B0604020202020204" pitchFamily="34" charset="0"/>
                <a:cs typeface="Arial" panose="020B0604020202020204" pitchFamily="34" charset="0"/>
              </a:rPr>
              <a:t>Dedicated initiatives that jump-start comparative biology approaches are needed</a:t>
            </a:r>
          </a:p>
        </p:txBody>
      </p:sp>
    </p:spTree>
    <p:extLst>
      <p:ext uri="{BB962C8B-B14F-4D97-AF65-F5344CB8AC3E}">
        <p14:creationId xmlns:p14="http://schemas.microsoft.com/office/powerpoint/2010/main" val="2207585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50DF-D663-444D-A092-3BB4A5A820F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2F375C1-7FB8-46DD-884B-9C5C4041E5C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02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Charles Brenton Huggins, MD</a:t>
            </a:r>
          </a:p>
        </p:txBody>
      </p:sp>
      <p:pic>
        <p:nvPicPr>
          <p:cNvPr id="4" name="Picture 4" descr="C:\Documents and Settings\ghuggins\My Documents\CBH\CBH cancer res foundation.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821871"/>
            <a:ext cx="2850814" cy="218414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822959" y="1845734"/>
            <a:ext cx="4815841" cy="4023360"/>
          </a:xfrm>
        </p:spPr>
        <p:txBody>
          <a:bodyPr/>
          <a:lstStyle/>
          <a:p>
            <a:r>
              <a:rPr lang="en-US" sz="2400" dirty="0">
                <a:latin typeface="Arial" panose="020B0604020202020204" pitchFamily="34" charset="0"/>
                <a:cs typeface="Arial" panose="020B0604020202020204" pitchFamily="34" charset="0"/>
              </a:rPr>
              <a:t>“There is a high incidence of abnormal growth processes – of tumors, in the prostate gland of certain species in senescence. </a:t>
            </a:r>
            <a:r>
              <a:rPr lang="en-US" sz="2400" dirty="0">
                <a:solidFill>
                  <a:srgbClr val="0070C0"/>
                </a:solidFill>
                <a:latin typeface="Arial" panose="020B0604020202020204" pitchFamily="34" charset="0"/>
                <a:cs typeface="Arial" panose="020B0604020202020204" pitchFamily="34" charset="0"/>
              </a:rPr>
              <a:t>These species are man, the dog and the lion. For technical reasons, observations can be carried out with greater facility on the first two types than on the king of beasts.” </a:t>
            </a:r>
          </a:p>
          <a:p>
            <a:r>
              <a:rPr lang="en-US" sz="2400" i="1" dirty="0">
                <a:latin typeface="Arial" panose="020B0604020202020204" pitchFamily="34" charset="0"/>
                <a:cs typeface="Arial" panose="020B0604020202020204" pitchFamily="34" charset="0"/>
              </a:rPr>
              <a:t>Science</a:t>
            </a:r>
            <a:r>
              <a:rPr lang="en-US" sz="2400" dirty="0">
                <a:latin typeface="Arial" panose="020B0604020202020204" pitchFamily="34" charset="0"/>
                <a:cs typeface="Arial" panose="020B0604020202020204" pitchFamily="34" charset="0"/>
              </a:rPr>
              <a:t> 1943; 97: 541.</a:t>
            </a:r>
          </a:p>
          <a:p>
            <a:endParaRPr lang="en-US" dirty="0"/>
          </a:p>
        </p:txBody>
      </p:sp>
    </p:spTree>
    <p:extLst>
      <p:ext uri="{BB962C8B-B14F-4D97-AF65-F5344CB8AC3E}">
        <p14:creationId xmlns:p14="http://schemas.microsoft.com/office/powerpoint/2010/main" val="42229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with dogs</a:t>
            </a:r>
          </a:p>
        </p:txBody>
      </p:sp>
      <p:sp>
        <p:nvSpPr>
          <p:cNvPr id="3" name="Content Placeholder 2"/>
          <p:cNvSpPr>
            <a:spLocks noGrp="1"/>
          </p:cNvSpPr>
          <p:nvPr>
            <p:ph idx="1"/>
          </p:nvPr>
        </p:nvSpPr>
        <p:spPr>
          <a:xfrm>
            <a:off x="822959" y="1845734"/>
            <a:ext cx="4968241" cy="4021666"/>
          </a:xfrm>
        </p:spPr>
        <p:txBody>
          <a:bodyPr>
            <a:normAutofit/>
          </a:bodyPr>
          <a:lstStyle/>
          <a:p>
            <a:pPr marL="0" indent="0">
              <a:buNone/>
            </a:pPr>
            <a:r>
              <a:rPr lang="en-US" sz="2400" dirty="0">
                <a:latin typeface="Arial" panose="020B0604020202020204" pitchFamily="34" charset="0"/>
                <a:cs typeface="Arial" panose="020B0604020202020204" pitchFamily="34" charset="0"/>
              </a:rPr>
              <a:t>The prostate gland is under the control of male sex hormones </a:t>
            </a:r>
          </a:p>
          <a:p>
            <a:pPr marL="0" indent="0">
              <a:buNone/>
            </a:pPr>
            <a:r>
              <a:rPr lang="en-US" sz="2400" dirty="0">
                <a:latin typeface="Arial" panose="020B0604020202020204" pitchFamily="34" charset="0"/>
                <a:cs typeface="Arial" panose="020B0604020202020204" pitchFamily="34" charset="0"/>
              </a:rPr>
              <a:t>Hormone manipulation caused the tumors to shrink</a:t>
            </a:r>
          </a:p>
          <a:p>
            <a:pPr marL="0" indent="0">
              <a:buNone/>
            </a:pPr>
            <a:r>
              <a:rPr lang="en-US" sz="2400" dirty="0">
                <a:latin typeface="Arial" panose="020B0604020202020204" pitchFamily="34" charset="0"/>
                <a:cs typeface="Arial" panose="020B0604020202020204" pitchFamily="34" charset="0"/>
              </a:rPr>
              <a:t>Similar regulation of some forms of breast cancer later discovered</a:t>
            </a:r>
          </a:p>
          <a:p>
            <a:pPr marL="0" indent="0">
              <a:buNone/>
            </a:pPr>
            <a:r>
              <a:rPr lang="en-US" sz="2400" dirty="0">
                <a:latin typeface="Arial" panose="020B0604020202020204" pitchFamily="34" charset="0"/>
                <a:cs typeface="Arial" panose="020B0604020202020204" pitchFamily="34" charset="0"/>
              </a:rPr>
              <a:t>These discoveries formed the basis of hormone therapy prescribed for &gt;50% of breast and prostate cancer</a:t>
            </a:r>
          </a:p>
          <a:p>
            <a:pPr marL="0" indent="0">
              <a:buNone/>
            </a:pPr>
            <a:endParaRPr lang="en-US" sz="2400" dirty="0">
              <a:latin typeface="Arial" panose="020B0604020202020204" pitchFamily="34" charset="0"/>
              <a:cs typeface="Arial" panose="020B0604020202020204" pitchFamily="34" charset="0"/>
            </a:endParaRPr>
          </a:p>
        </p:txBody>
      </p:sp>
      <p:pic>
        <p:nvPicPr>
          <p:cNvPr id="9218" name="Picture 2" descr="H:\Stuff\Family\CBH\CBH with pati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272" y="685800"/>
            <a:ext cx="2214938" cy="24534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uggins nob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5913" y="3429000"/>
            <a:ext cx="1831975" cy="1831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B49669-804A-4797-9E04-34F8BAB286F4}"/>
              </a:ext>
            </a:extLst>
          </p:cNvPr>
          <p:cNvSpPr txBox="1"/>
          <p:nvPr/>
        </p:nvSpPr>
        <p:spPr>
          <a:xfrm>
            <a:off x="6400800" y="5641975"/>
            <a:ext cx="2362201" cy="461665"/>
          </a:xfrm>
          <a:prstGeom prst="rect">
            <a:avLst/>
          </a:prstGeom>
          <a:noFill/>
        </p:spPr>
        <p:txBody>
          <a:bodyPr wrap="square" rtlCol="0">
            <a:spAutoFit/>
          </a:bodyPr>
          <a:lstStyle/>
          <a:p>
            <a:r>
              <a:rPr lang="en-US" sz="2400" dirty="0"/>
              <a:t>Medicine, 1966</a:t>
            </a:r>
          </a:p>
        </p:txBody>
      </p:sp>
    </p:spTree>
    <p:extLst>
      <p:ext uri="{BB962C8B-B14F-4D97-AF65-F5344CB8AC3E}">
        <p14:creationId xmlns:p14="http://schemas.microsoft.com/office/powerpoint/2010/main" val="5576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200" dirty="0">
                <a:solidFill>
                  <a:schemeClr val="accent2"/>
                </a:solidFill>
                <a:latin typeface="Arial" charset="0"/>
                <a:cs typeface="Arial" charset="0"/>
              </a:rPr>
              <a:t>Cardiovascular Biology – </a:t>
            </a:r>
            <a:br>
              <a:rPr lang="en-US" altLang="en-US" sz="3200" dirty="0">
                <a:solidFill>
                  <a:schemeClr val="accent2"/>
                </a:solidFill>
                <a:latin typeface="Arial" charset="0"/>
                <a:cs typeface="Arial" charset="0"/>
              </a:rPr>
            </a:br>
            <a:r>
              <a:rPr lang="en-US" altLang="en-US" sz="3200" dirty="0">
                <a:solidFill>
                  <a:schemeClr val="accent2"/>
                </a:solidFill>
                <a:latin typeface="Arial" charset="0"/>
                <a:cs typeface="Arial" charset="0"/>
              </a:rPr>
              <a:t>Engineered Animal Models</a:t>
            </a:r>
          </a:p>
        </p:txBody>
      </p:sp>
      <p:pic>
        <p:nvPicPr>
          <p:cNvPr id="23555" name="Picture 3" descr="Drosophila_melanogas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43" y="2660650"/>
            <a:ext cx="223996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6" descr="Ima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565916"/>
            <a:ext cx="2316871" cy="158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7" descr="m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9325" y="2471737"/>
            <a:ext cx="26098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D281DFF-F16E-4974-9844-DF8E64CF6061}"/>
              </a:ext>
            </a:extLst>
          </p:cNvPr>
          <p:cNvSpPr txBox="1"/>
          <p:nvPr/>
        </p:nvSpPr>
        <p:spPr>
          <a:xfrm>
            <a:off x="1066800" y="5188803"/>
            <a:ext cx="7467600" cy="830997"/>
          </a:xfrm>
          <a:prstGeom prst="rect">
            <a:avLst/>
          </a:prstGeom>
          <a:noFill/>
        </p:spPr>
        <p:txBody>
          <a:bodyPr wrap="square" rtlCol="0">
            <a:spAutoFit/>
          </a:bodyPr>
          <a:lstStyle/>
          <a:p>
            <a:r>
              <a:rPr lang="en-US" sz="2400" dirty="0"/>
              <a:t>Apart from a few spontaneous disease models in mice the entirety of work on these animals is engineered by man</a:t>
            </a:r>
          </a:p>
        </p:txBody>
      </p:sp>
      <p:sp>
        <p:nvSpPr>
          <p:cNvPr id="3" name="TextBox 2">
            <a:extLst>
              <a:ext uri="{FF2B5EF4-FFF2-40B4-BE49-F238E27FC236}">
                <a16:creationId xmlns:a16="http://schemas.microsoft.com/office/drawing/2014/main" id="{95B54BAA-E7DF-4412-88E7-8CD23DD8168A}"/>
              </a:ext>
            </a:extLst>
          </p:cNvPr>
          <p:cNvSpPr txBox="1"/>
          <p:nvPr/>
        </p:nvSpPr>
        <p:spPr>
          <a:xfrm>
            <a:off x="1051560" y="4343400"/>
            <a:ext cx="7940040" cy="369332"/>
          </a:xfrm>
          <a:prstGeom prst="rect">
            <a:avLst/>
          </a:prstGeom>
          <a:noFill/>
        </p:spPr>
        <p:txBody>
          <a:bodyPr wrap="square" rtlCol="0">
            <a:spAutoFit/>
          </a:bodyPr>
          <a:lstStyle/>
          <a:p>
            <a:r>
              <a:rPr lang="en-US" dirty="0"/>
              <a:t>Drosophila		Zebrafish			Mouse/Rat</a:t>
            </a:r>
          </a:p>
        </p:txBody>
      </p:sp>
    </p:spTree>
    <p:extLst>
      <p:ext uri="{BB962C8B-B14F-4D97-AF65-F5344CB8AC3E}">
        <p14:creationId xmlns:p14="http://schemas.microsoft.com/office/powerpoint/2010/main" val="97747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55797" y="149443"/>
            <a:ext cx="7543800" cy="1450757"/>
          </a:xfrm>
        </p:spPr>
        <p:txBody>
          <a:bodyPr/>
          <a:lstStyle/>
          <a:p>
            <a:pPr algn="l" eaLnBrk="1" hangingPunct="1"/>
            <a:r>
              <a:rPr lang="en-US" altLang="en-US" sz="3600" dirty="0">
                <a:solidFill>
                  <a:srgbClr val="0000CC"/>
                </a:solidFill>
                <a:latin typeface="Arial" pitchFamily="34" charset="0"/>
              </a:rPr>
              <a:t>Hypertrophic Cardiomyopathy</a:t>
            </a:r>
          </a:p>
        </p:txBody>
      </p:sp>
      <p:pic>
        <p:nvPicPr>
          <p:cNvPr id="33795" name="Picture 3" descr="obstructivefor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39" y="1981200"/>
            <a:ext cx="2482822" cy="403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Quincy G LVH long-axis.avi">
            <a:hlinkClick r:id="" action="ppaction://media"/>
          </p:cNvPr>
          <p:cNvPicPr>
            <a:picLocks noGrp="1" noRot="1" noChangeAspect="1" noChangeArrowheads="1"/>
          </p:cNvPicPr>
          <p:nvPr>
            <p:ph idx="1"/>
            <a:videoFile r:link="rId2"/>
          </p:nvPr>
        </p:nvPicPr>
        <p:blipFill>
          <a:blip r:embed="rId5">
            <a:extLst>
              <a:ext uri="{28A0092B-C50C-407E-A947-70E740481C1C}">
                <a14:useLocalDpi xmlns:a14="http://schemas.microsoft.com/office/drawing/2010/main" val="0"/>
              </a:ext>
            </a:extLst>
          </a:blip>
          <a:srcRect/>
          <a:stretch>
            <a:fillRect/>
          </a:stretch>
        </p:blipFill>
        <p:spPr>
          <a:xfrm>
            <a:off x="2971800" y="2667000"/>
            <a:ext cx="2998085" cy="2057877"/>
          </a:xfrm>
        </p:spPr>
      </p:pic>
      <p:graphicFrame>
        <p:nvGraphicFramePr>
          <p:cNvPr id="2" name="Object 1"/>
          <p:cNvGraphicFramePr>
            <a:graphicFrameLocks noChangeAspect="1"/>
          </p:cNvGraphicFramePr>
          <p:nvPr>
            <p:extLst>
              <p:ext uri="{D42A27DB-BD31-4B8C-83A1-F6EECF244321}">
                <p14:modId xmlns:p14="http://schemas.microsoft.com/office/powerpoint/2010/main" val="44939617"/>
              </p:ext>
            </p:extLst>
          </p:nvPr>
        </p:nvGraphicFramePr>
        <p:xfrm>
          <a:off x="6095999" y="2667000"/>
          <a:ext cx="2700337" cy="2057400"/>
        </p:xfrm>
        <a:graphic>
          <a:graphicData uri="http://schemas.openxmlformats.org/presentationml/2006/ole">
            <mc:AlternateContent xmlns:mc="http://schemas.openxmlformats.org/markup-compatibility/2006">
              <mc:Choice xmlns:v="urn:schemas-microsoft-com:vml" Requires="v">
                <p:oleObj spid="_x0000_s1029" name="Photo Editor Photo" r:id="rId6" imgW="7535327" imgH="7078063" progId="MSPhotoEd.3">
                  <p:embed/>
                </p:oleObj>
              </mc:Choice>
              <mc:Fallback>
                <p:oleObj name="Photo Editor Photo" r:id="rId6" imgW="7535327" imgH="7078063" progId="MSPhotoEd.3">
                  <p:embed/>
                  <p:pic>
                    <p:nvPicPr>
                      <p:cNvPr id="2"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999" y="2667000"/>
                        <a:ext cx="2700337" cy="2057400"/>
                      </a:xfrm>
                      <a:prstGeom prst="rect">
                        <a:avLst/>
                      </a:prstGeom>
                      <a:noFill/>
                      <a:ln w="9525">
                        <a:solidFill>
                          <a:schemeClr val="bg1"/>
                        </a:solidFill>
                        <a:miter lim="800000"/>
                        <a:headEnd/>
                        <a:tailEnd/>
                      </a:ln>
                      <a:effectLst/>
                    </p:spPr>
                  </p:pic>
                </p:oleObj>
              </mc:Fallback>
            </mc:AlternateContent>
          </a:graphicData>
        </a:graphic>
      </p:graphicFrame>
    </p:spTree>
    <p:extLst>
      <p:ext uri="{BB962C8B-B14F-4D97-AF65-F5344CB8AC3E}">
        <p14:creationId xmlns:p14="http://schemas.microsoft.com/office/powerpoint/2010/main" val="446814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920" fill="hold"/>
                                        <p:tgtEl>
                                          <p:spTgt spid="3379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33797"/>
                </p:tgtEl>
              </p:cMediaNode>
            </p:video>
            <p:seq concurrent="1" nextAc="seek">
              <p:cTn id="11" restart="whenNotActive" fill="hold" evtFilter="cancelBubble" nodeType="interactiveSeq">
                <p:stCondLst>
                  <p:cond evt="onClick" delay="0">
                    <p:tgtEl>
                      <p:spTgt spid="3379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33797"/>
                                        </p:tgtEl>
                                      </p:cBhvr>
                                    </p:cmd>
                                  </p:childTnLst>
                                </p:cTn>
                              </p:par>
                            </p:childTnLst>
                          </p:cTn>
                        </p:par>
                      </p:childTnLst>
                    </p:cTn>
                  </p:par>
                </p:childTnLst>
              </p:cTn>
              <p:nextCondLst>
                <p:cond evt="onClick" delay="0">
                  <p:tgtEl>
                    <p:spTgt spid="3379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04"/>
            <a:ext cx="5928360" cy="1450757"/>
          </a:xfrm>
        </p:spPr>
        <p:txBody>
          <a:bodyPr/>
          <a:lstStyle/>
          <a:p>
            <a:r>
              <a:rPr lang="en-US" dirty="0"/>
              <a:t>HCM</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393949" y="76200"/>
            <a:ext cx="2553091" cy="3304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064729" y="71750"/>
            <a:ext cx="1036181" cy="461665"/>
          </a:xfrm>
          <a:prstGeom prst="rect">
            <a:avLst/>
          </a:prstGeom>
          <a:noFill/>
        </p:spPr>
        <p:txBody>
          <a:bodyPr wrap="none" rtlCol="0">
            <a:spAutoFit/>
          </a:bodyPr>
          <a:lstStyle/>
          <a:p>
            <a:pPr algn="ctr"/>
            <a:r>
              <a:rPr lang="en-US" sz="1200" dirty="0"/>
              <a:t>May 16, 2018</a:t>
            </a:r>
          </a:p>
          <a:p>
            <a:pPr algn="ctr"/>
            <a:r>
              <a:rPr lang="en-US" sz="1200" dirty="0" err="1"/>
              <a:t>WRCBtv</a:t>
            </a:r>
            <a:endParaRPr lang="en-US" sz="12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36652" b="53526"/>
          <a:stretch/>
        </p:blipFill>
        <p:spPr>
          <a:xfrm>
            <a:off x="152400" y="3490239"/>
            <a:ext cx="2848910" cy="2703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318588" y="5817705"/>
            <a:ext cx="771365" cy="461665"/>
          </a:xfrm>
          <a:prstGeom prst="rect">
            <a:avLst/>
          </a:prstGeom>
          <a:noFill/>
        </p:spPr>
        <p:txBody>
          <a:bodyPr wrap="none" rtlCol="0">
            <a:spAutoFit/>
          </a:bodyPr>
          <a:lstStyle/>
          <a:p>
            <a:pPr algn="ctr"/>
            <a:r>
              <a:rPr lang="en-US" sz="1200" dirty="0"/>
              <a:t>Dec 2017</a:t>
            </a:r>
          </a:p>
          <a:p>
            <a:pPr algn="ctr"/>
            <a:r>
              <a:rPr lang="en-US" sz="1200" dirty="0"/>
              <a:t>WITF</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6342" t="11111" r="17562" b="36633"/>
          <a:stretch/>
        </p:blipFill>
        <p:spPr>
          <a:xfrm>
            <a:off x="5683791" y="762000"/>
            <a:ext cx="3210325" cy="3286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7762140" y="4150010"/>
            <a:ext cx="1131977" cy="461665"/>
          </a:xfrm>
          <a:prstGeom prst="rect">
            <a:avLst/>
          </a:prstGeom>
          <a:noFill/>
        </p:spPr>
        <p:txBody>
          <a:bodyPr wrap="none" rtlCol="0">
            <a:spAutoFit/>
          </a:bodyPr>
          <a:lstStyle/>
          <a:p>
            <a:pPr algn="ctr"/>
            <a:r>
              <a:rPr lang="en-US" sz="1200" dirty="0"/>
              <a:t>May 2018</a:t>
            </a:r>
          </a:p>
          <a:p>
            <a:pPr algn="ctr"/>
            <a:r>
              <a:rPr lang="en-US" sz="1200" dirty="0"/>
              <a:t>Roanoke Times</a:t>
            </a:r>
          </a:p>
        </p:txBody>
      </p:sp>
      <p:grpSp>
        <p:nvGrpSpPr>
          <p:cNvPr id="11" name="Group 10"/>
          <p:cNvGrpSpPr/>
          <p:nvPr/>
        </p:nvGrpSpPr>
        <p:grpSpPr>
          <a:xfrm>
            <a:off x="3257020" y="3342563"/>
            <a:ext cx="5703492" cy="2986280"/>
            <a:chOff x="204564" y="1066800"/>
            <a:chExt cx="8787036" cy="5443885"/>
          </a:xfrm>
        </p:grpSpPr>
        <p:sp>
          <p:nvSpPr>
            <p:cNvPr id="12" name="Rectangle 2"/>
            <p:cNvSpPr>
              <a:spLocks noChangeArrowheads="1"/>
            </p:cNvSpPr>
            <p:nvPr/>
          </p:nvSpPr>
          <p:spPr bwMode="auto">
            <a:xfrm>
              <a:off x="2057400" y="2068513"/>
              <a:ext cx="322263" cy="3246437"/>
            </a:xfrm>
            <a:prstGeom prst="rect">
              <a:avLst/>
            </a:prstGeom>
            <a:solidFill>
              <a:srgbClr val="008000"/>
            </a:solidFill>
            <a:ln w="158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050" b="1">
                <a:latin typeface="Calibri" pitchFamily="34" charset="0"/>
                <a:ea typeface="ＭＳ Ｐゴシック" pitchFamily="34" charset="-128"/>
              </a:endParaRPr>
            </a:p>
          </p:txBody>
        </p:sp>
        <p:sp>
          <p:nvSpPr>
            <p:cNvPr id="13" name="Rectangle 3"/>
            <p:cNvSpPr>
              <a:spLocks noChangeArrowheads="1"/>
            </p:cNvSpPr>
            <p:nvPr/>
          </p:nvSpPr>
          <p:spPr bwMode="auto">
            <a:xfrm>
              <a:off x="2813050" y="4897438"/>
              <a:ext cx="338138" cy="430212"/>
            </a:xfrm>
            <a:prstGeom prst="rect">
              <a:avLst/>
            </a:prstGeom>
            <a:solidFill>
              <a:srgbClr val="FF9900"/>
            </a:solidFill>
            <a:ln w="158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050" b="1">
                <a:latin typeface="Calibri" pitchFamily="34" charset="0"/>
                <a:ea typeface="ＭＳ Ｐゴシック" pitchFamily="34" charset="-128"/>
              </a:endParaRPr>
            </a:p>
          </p:txBody>
        </p:sp>
        <p:sp>
          <p:nvSpPr>
            <p:cNvPr id="14" name="Rectangle 4"/>
            <p:cNvSpPr>
              <a:spLocks noChangeArrowheads="1"/>
            </p:cNvSpPr>
            <p:nvPr/>
          </p:nvSpPr>
          <p:spPr bwMode="auto">
            <a:xfrm>
              <a:off x="3624263" y="4897438"/>
              <a:ext cx="319087" cy="430212"/>
            </a:xfrm>
            <a:prstGeom prst="rect">
              <a:avLst/>
            </a:prstGeom>
            <a:solidFill>
              <a:srgbClr val="FF9900"/>
            </a:solidFill>
            <a:ln w="158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050" b="1">
                <a:latin typeface="Calibri" pitchFamily="34" charset="0"/>
                <a:ea typeface="ＭＳ Ｐゴシック" pitchFamily="34" charset="-128"/>
              </a:endParaRPr>
            </a:p>
          </p:txBody>
        </p:sp>
        <p:sp>
          <p:nvSpPr>
            <p:cNvPr id="15" name="Rectangle 5"/>
            <p:cNvSpPr>
              <a:spLocks noChangeArrowheads="1"/>
            </p:cNvSpPr>
            <p:nvPr/>
          </p:nvSpPr>
          <p:spPr bwMode="auto">
            <a:xfrm>
              <a:off x="4413250" y="5029200"/>
              <a:ext cx="341313" cy="298450"/>
            </a:xfrm>
            <a:prstGeom prst="rect">
              <a:avLst/>
            </a:prstGeom>
            <a:solidFill>
              <a:srgbClr val="FF9900"/>
            </a:solidFill>
            <a:ln w="158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050" b="1">
                <a:latin typeface="Calibri" pitchFamily="34" charset="0"/>
                <a:ea typeface="ＭＳ Ｐゴシック" pitchFamily="34" charset="-128"/>
              </a:endParaRPr>
            </a:p>
          </p:txBody>
        </p:sp>
        <p:sp>
          <p:nvSpPr>
            <p:cNvPr id="16" name="Rectangle 6"/>
            <p:cNvSpPr>
              <a:spLocks noChangeArrowheads="1"/>
            </p:cNvSpPr>
            <p:nvPr/>
          </p:nvSpPr>
          <p:spPr bwMode="auto">
            <a:xfrm>
              <a:off x="5224463" y="5083175"/>
              <a:ext cx="319087" cy="244475"/>
            </a:xfrm>
            <a:prstGeom prst="rect">
              <a:avLst/>
            </a:prstGeom>
            <a:solidFill>
              <a:srgbClr val="FF9900"/>
            </a:solidFill>
            <a:ln w="158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050" b="1">
                <a:latin typeface="Calibri" pitchFamily="34" charset="0"/>
                <a:ea typeface="ＭＳ Ｐゴシック" pitchFamily="34" charset="-128"/>
              </a:endParaRPr>
            </a:p>
          </p:txBody>
        </p:sp>
        <p:sp>
          <p:nvSpPr>
            <p:cNvPr id="17" name="Rectangle 7"/>
            <p:cNvSpPr>
              <a:spLocks noChangeArrowheads="1"/>
            </p:cNvSpPr>
            <p:nvPr/>
          </p:nvSpPr>
          <p:spPr bwMode="auto">
            <a:xfrm>
              <a:off x="6015038" y="5083175"/>
              <a:ext cx="339725" cy="244475"/>
            </a:xfrm>
            <a:prstGeom prst="rect">
              <a:avLst/>
            </a:prstGeom>
            <a:solidFill>
              <a:srgbClr val="FF9900"/>
            </a:solidFill>
            <a:ln w="158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050" b="1">
                <a:latin typeface="Calibri" pitchFamily="34" charset="0"/>
                <a:ea typeface="ＭＳ Ｐゴシック" pitchFamily="34" charset="-128"/>
              </a:endParaRPr>
            </a:p>
          </p:txBody>
        </p:sp>
        <p:sp>
          <p:nvSpPr>
            <p:cNvPr id="18" name="Rectangle 8"/>
            <p:cNvSpPr>
              <a:spLocks noChangeArrowheads="1"/>
            </p:cNvSpPr>
            <p:nvPr/>
          </p:nvSpPr>
          <p:spPr bwMode="auto">
            <a:xfrm>
              <a:off x="6824663" y="5157788"/>
              <a:ext cx="320675" cy="169862"/>
            </a:xfrm>
            <a:prstGeom prst="rect">
              <a:avLst/>
            </a:prstGeom>
            <a:solidFill>
              <a:srgbClr val="FF9900"/>
            </a:solidFill>
            <a:ln w="158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050" b="1">
                <a:latin typeface="Calibri" pitchFamily="34" charset="0"/>
                <a:ea typeface="ＭＳ Ｐゴシック" pitchFamily="34" charset="-128"/>
              </a:endParaRPr>
            </a:p>
          </p:txBody>
        </p:sp>
        <p:sp>
          <p:nvSpPr>
            <p:cNvPr id="19" name="Rectangle 9"/>
            <p:cNvSpPr>
              <a:spLocks noChangeArrowheads="1"/>
            </p:cNvSpPr>
            <p:nvPr/>
          </p:nvSpPr>
          <p:spPr bwMode="auto">
            <a:xfrm>
              <a:off x="7615238" y="5227638"/>
              <a:ext cx="339725" cy="100012"/>
            </a:xfrm>
            <a:prstGeom prst="rect">
              <a:avLst/>
            </a:prstGeom>
            <a:solidFill>
              <a:srgbClr val="FF9900"/>
            </a:solidFill>
            <a:ln w="19050">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050" b="1">
                <a:latin typeface="Calibri" pitchFamily="34" charset="0"/>
                <a:ea typeface="ＭＳ Ｐゴシック" pitchFamily="34" charset="-128"/>
              </a:endParaRPr>
            </a:p>
          </p:txBody>
        </p:sp>
        <p:sp>
          <p:nvSpPr>
            <p:cNvPr id="20" name="Rectangle 10"/>
            <p:cNvSpPr>
              <a:spLocks noChangeArrowheads="1"/>
            </p:cNvSpPr>
            <p:nvPr/>
          </p:nvSpPr>
          <p:spPr bwMode="auto">
            <a:xfrm>
              <a:off x="8426450" y="5253038"/>
              <a:ext cx="317500" cy="74612"/>
            </a:xfrm>
            <a:prstGeom prst="rect">
              <a:avLst/>
            </a:prstGeom>
            <a:solidFill>
              <a:srgbClr val="FF9900"/>
            </a:solidFill>
            <a:ln w="19050">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050" b="1">
                <a:latin typeface="Calibri" pitchFamily="34" charset="0"/>
                <a:ea typeface="ＭＳ Ｐゴシック" pitchFamily="34" charset="-128"/>
              </a:endParaRPr>
            </a:p>
          </p:txBody>
        </p:sp>
        <p:sp>
          <p:nvSpPr>
            <p:cNvPr id="21" name="Line 11"/>
            <p:cNvSpPr>
              <a:spLocks noChangeShapeType="1"/>
            </p:cNvSpPr>
            <p:nvPr/>
          </p:nvSpPr>
          <p:spPr bwMode="auto">
            <a:xfrm>
              <a:off x="1797050" y="1271588"/>
              <a:ext cx="1588" cy="40560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22" name="Line 12"/>
            <p:cNvSpPr>
              <a:spLocks noChangeShapeType="1"/>
            </p:cNvSpPr>
            <p:nvPr/>
          </p:nvSpPr>
          <p:spPr bwMode="auto">
            <a:xfrm>
              <a:off x="1684338" y="5327650"/>
              <a:ext cx="112712"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23" name="Line 13"/>
            <p:cNvSpPr>
              <a:spLocks noChangeShapeType="1"/>
            </p:cNvSpPr>
            <p:nvPr/>
          </p:nvSpPr>
          <p:spPr bwMode="auto">
            <a:xfrm>
              <a:off x="1684338" y="4521200"/>
              <a:ext cx="112712"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24" name="Line 14"/>
            <p:cNvSpPr>
              <a:spLocks noChangeShapeType="1"/>
            </p:cNvSpPr>
            <p:nvPr/>
          </p:nvSpPr>
          <p:spPr bwMode="auto">
            <a:xfrm>
              <a:off x="1684338" y="3713163"/>
              <a:ext cx="112712"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25" name="Line 15"/>
            <p:cNvSpPr>
              <a:spLocks noChangeShapeType="1"/>
            </p:cNvSpPr>
            <p:nvPr/>
          </p:nvSpPr>
          <p:spPr bwMode="auto">
            <a:xfrm>
              <a:off x="1684338" y="2887663"/>
              <a:ext cx="112712"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26" name="Line 16"/>
            <p:cNvSpPr>
              <a:spLocks noChangeShapeType="1"/>
            </p:cNvSpPr>
            <p:nvPr/>
          </p:nvSpPr>
          <p:spPr bwMode="auto">
            <a:xfrm>
              <a:off x="1684338" y="2081213"/>
              <a:ext cx="112712"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27" name="Line 17"/>
            <p:cNvSpPr>
              <a:spLocks noChangeShapeType="1"/>
            </p:cNvSpPr>
            <p:nvPr/>
          </p:nvSpPr>
          <p:spPr bwMode="auto">
            <a:xfrm>
              <a:off x="1684338" y="1271588"/>
              <a:ext cx="112712"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28" name="Line 18"/>
            <p:cNvSpPr>
              <a:spLocks noChangeShapeType="1"/>
            </p:cNvSpPr>
            <p:nvPr/>
          </p:nvSpPr>
          <p:spPr bwMode="auto">
            <a:xfrm>
              <a:off x="1797050" y="5327650"/>
              <a:ext cx="7192963"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29" name="Line 19"/>
            <p:cNvSpPr>
              <a:spLocks noChangeShapeType="1"/>
            </p:cNvSpPr>
            <p:nvPr/>
          </p:nvSpPr>
          <p:spPr bwMode="auto">
            <a:xfrm flipV="1">
              <a:off x="1797050" y="5327650"/>
              <a:ext cx="1588" cy="112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0" name="Line 20"/>
            <p:cNvSpPr>
              <a:spLocks noChangeShapeType="1"/>
            </p:cNvSpPr>
            <p:nvPr/>
          </p:nvSpPr>
          <p:spPr bwMode="auto">
            <a:xfrm flipV="1">
              <a:off x="2589213" y="5327650"/>
              <a:ext cx="0" cy="112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1" name="Line 21"/>
            <p:cNvSpPr>
              <a:spLocks noChangeShapeType="1"/>
            </p:cNvSpPr>
            <p:nvPr/>
          </p:nvSpPr>
          <p:spPr bwMode="auto">
            <a:xfrm flipV="1">
              <a:off x="3397250" y="5327650"/>
              <a:ext cx="1588" cy="112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2" name="Line 22"/>
            <p:cNvSpPr>
              <a:spLocks noChangeShapeType="1"/>
            </p:cNvSpPr>
            <p:nvPr/>
          </p:nvSpPr>
          <p:spPr bwMode="auto">
            <a:xfrm flipV="1">
              <a:off x="4186238" y="5327650"/>
              <a:ext cx="3175" cy="112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3" name="Line 23"/>
            <p:cNvSpPr>
              <a:spLocks noChangeShapeType="1"/>
            </p:cNvSpPr>
            <p:nvPr/>
          </p:nvSpPr>
          <p:spPr bwMode="auto">
            <a:xfrm flipV="1">
              <a:off x="4997450" y="5327650"/>
              <a:ext cx="4763" cy="112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4" name="Line 24"/>
            <p:cNvSpPr>
              <a:spLocks noChangeShapeType="1"/>
            </p:cNvSpPr>
            <p:nvPr/>
          </p:nvSpPr>
          <p:spPr bwMode="auto">
            <a:xfrm flipV="1">
              <a:off x="5789613" y="5327650"/>
              <a:ext cx="0" cy="112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5" name="Line 25"/>
            <p:cNvSpPr>
              <a:spLocks noChangeShapeType="1"/>
            </p:cNvSpPr>
            <p:nvPr/>
          </p:nvSpPr>
          <p:spPr bwMode="auto">
            <a:xfrm flipV="1">
              <a:off x="6597650" y="5327650"/>
              <a:ext cx="1588" cy="112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6" name="Line 26"/>
            <p:cNvSpPr>
              <a:spLocks noChangeShapeType="1"/>
            </p:cNvSpPr>
            <p:nvPr/>
          </p:nvSpPr>
          <p:spPr bwMode="auto">
            <a:xfrm flipV="1">
              <a:off x="7389813" y="5327650"/>
              <a:ext cx="0" cy="112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7" name="Line 27"/>
            <p:cNvSpPr>
              <a:spLocks noChangeShapeType="1"/>
            </p:cNvSpPr>
            <p:nvPr/>
          </p:nvSpPr>
          <p:spPr bwMode="auto">
            <a:xfrm flipV="1">
              <a:off x="8199438" y="5327650"/>
              <a:ext cx="3175" cy="112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8" name="Line 28"/>
            <p:cNvSpPr>
              <a:spLocks noChangeShapeType="1"/>
            </p:cNvSpPr>
            <p:nvPr/>
          </p:nvSpPr>
          <p:spPr bwMode="auto">
            <a:xfrm flipV="1">
              <a:off x="8990013" y="5327650"/>
              <a:ext cx="1587" cy="112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9" name="Rectangle 29"/>
            <p:cNvSpPr>
              <a:spLocks noChangeArrowheads="1"/>
            </p:cNvSpPr>
            <p:nvPr/>
          </p:nvSpPr>
          <p:spPr bwMode="auto">
            <a:xfrm>
              <a:off x="1433998" y="5121274"/>
              <a:ext cx="143492" cy="41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latin typeface="Calibri" pitchFamily="34" charset="0"/>
                  <a:ea typeface="ＭＳ Ｐゴシック" pitchFamily="34" charset="-128"/>
                </a:rPr>
                <a:t>0</a:t>
              </a:r>
              <a:endParaRPr lang="en-US" altLang="en-US" sz="1050" b="1">
                <a:latin typeface="Calibri" pitchFamily="34" charset="0"/>
                <a:ea typeface="ＭＳ Ｐゴシック" pitchFamily="34" charset="-128"/>
              </a:endParaRPr>
            </a:p>
          </p:txBody>
        </p:sp>
        <p:sp>
          <p:nvSpPr>
            <p:cNvPr id="40" name="Rectangle 30"/>
            <p:cNvSpPr>
              <a:spLocks noChangeArrowheads="1"/>
            </p:cNvSpPr>
            <p:nvPr/>
          </p:nvSpPr>
          <p:spPr bwMode="auto">
            <a:xfrm>
              <a:off x="1031745" y="4313238"/>
              <a:ext cx="430473" cy="41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latin typeface="Calibri" pitchFamily="34" charset="0"/>
                  <a:ea typeface="ＭＳ Ｐゴシック" pitchFamily="34" charset="-128"/>
                </a:rPr>
                <a:t>500</a:t>
              </a:r>
              <a:endParaRPr lang="en-US" altLang="en-US" sz="1050" b="1">
                <a:latin typeface="Calibri" pitchFamily="34" charset="0"/>
                <a:ea typeface="ＭＳ Ｐゴシック" pitchFamily="34" charset="-128"/>
              </a:endParaRPr>
            </a:p>
          </p:txBody>
        </p:sp>
        <p:sp>
          <p:nvSpPr>
            <p:cNvPr id="41" name="Rectangle 31"/>
            <p:cNvSpPr>
              <a:spLocks noChangeArrowheads="1"/>
            </p:cNvSpPr>
            <p:nvPr/>
          </p:nvSpPr>
          <p:spPr bwMode="auto">
            <a:xfrm>
              <a:off x="830616" y="3506788"/>
              <a:ext cx="573965" cy="41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latin typeface="Calibri" pitchFamily="34" charset="0"/>
                  <a:ea typeface="ＭＳ Ｐゴシック" pitchFamily="34" charset="-128"/>
                </a:rPr>
                <a:t>1000</a:t>
              </a:r>
              <a:endParaRPr lang="en-US" altLang="en-US" sz="1050" b="1">
                <a:latin typeface="Calibri" pitchFamily="34" charset="0"/>
                <a:ea typeface="ＭＳ Ｐゴシック" pitchFamily="34" charset="-128"/>
              </a:endParaRPr>
            </a:p>
          </p:txBody>
        </p:sp>
        <p:sp>
          <p:nvSpPr>
            <p:cNvPr id="42" name="Rectangle 32"/>
            <p:cNvSpPr>
              <a:spLocks noChangeArrowheads="1"/>
            </p:cNvSpPr>
            <p:nvPr/>
          </p:nvSpPr>
          <p:spPr bwMode="auto">
            <a:xfrm>
              <a:off x="830616" y="2681287"/>
              <a:ext cx="573965" cy="41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latin typeface="Calibri" pitchFamily="34" charset="0"/>
                  <a:ea typeface="ＭＳ Ｐゴシック" pitchFamily="34" charset="-128"/>
                </a:rPr>
                <a:t>1500</a:t>
              </a:r>
              <a:endParaRPr lang="en-US" altLang="en-US" sz="1050" b="1">
                <a:latin typeface="Calibri" pitchFamily="34" charset="0"/>
                <a:ea typeface="ＭＳ Ｐゴシック" pitchFamily="34" charset="-128"/>
              </a:endParaRPr>
            </a:p>
          </p:txBody>
        </p:sp>
        <p:sp>
          <p:nvSpPr>
            <p:cNvPr id="43" name="Rectangle 33"/>
            <p:cNvSpPr>
              <a:spLocks noChangeArrowheads="1"/>
            </p:cNvSpPr>
            <p:nvPr/>
          </p:nvSpPr>
          <p:spPr bwMode="auto">
            <a:xfrm>
              <a:off x="830616" y="1873249"/>
              <a:ext cx="573965" cy="41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latin typeface="Calibri" pitchFamily="34" charset="0"/>
                  <a:ea typeface="ＭＳ Ｐゴシック" pitchFamily="34" charset="-128"/>
                </a:rPr>
                <a:t>2000</a:t>
              </a:r>
              <a:endParaRPr lang="en-US" altLang="en-US" sz="1050" b="1">
                <a:latin typeface="Calibri" pitchFamily="34" charset="0"/>
                <a:ea typeface="ＭＳ Ｐゴシック" pitchFamily="34" charset="-128"/>
              </a:endParaRPr>
            </a:p>
          </p:txBody>
        </p:sp>
        <p:sp>
          <p:nvSpPr>
            <p:cNvPr id="44" name="Rectangle 34"/>
            <p:cNvSpPr>
              <a:spLocks noChangeArrowheads="1"/>
            </p:cNvSpPr>
            <p:nvPr/>
          </p:nvSpPr>
          <p:spPr bwMode="auto">
            <a:xfrm>
              <a:off x="830616" y="1066800"/>
              <a:ext cx="573965" cy="41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latin typeface="Calibri" pitchFamily="34" charset="0"/>
                  <a:ea typeface="ＭＳ Ｐゴシック" pitchFamily="34" charset="-128"/>
                </a:rPr>
                <a:t>2500</a:t>
              </a:r>
              <a:endParaRPr lang="en-US" altLang="en-US" sz="1050" b="1">
                <a:latin typeface="Calibri" pitchFamily="34" charset="0"/>
                <a:ea typeface="ＭＳ Ｐゴシック" pitchFamily="34" charset="-128"/>
              </a:endParaRPr>
            </a:p>
          </p:txBody>
        </p:sp>
        <p:sp>
          <p:nvSpPr>
            <p:cNvPr id="45" name="Rectangle 35"/>
            <p:cNvSpPr>
              <a:spLocks noChangeArrowheads="1"/>
            </p:cNvSpPr>
            <p:nvPr/>
          </p:nvSpPr>
          <p:spPr bwMode="auto">
            <a:xfrm rot="19069295">
              <a:off x="1825791" y="5620102"/>
              <a:ext cx="575931" cy="41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latin typeface="Calibri" pitchFamily="34" charset="0"/>
                  <a:ea typeface="ＭＳ Ｐゴシック" pitchFamily="34" charset="-128"/>
                </a:rPr>
                <a:t>HCM</a:t>
              </a:r>
              <a:endParaRPr lang="en-US" altLang="en-US" sz="1050" b="1">
                <a:latin typeface="Calibri" pitchFamily="34" charset="0"/>
                <a:ea typeface="ＭＳ Ｐゴシック" pitchFamily="34" charset="-128"/>
              </a:endParaRPr>
            </a:p>
          </p:txBody>
        </p:sp>
        <p:sp>
          <p:nvSpPr>
            <p:cNvPr id="46" name="Rectangle 36"/>
            <p:cNvSpPr>
              <a:spLocks noChangeArrowheads="1"/>
            </p:cNvSpPr>
            <p:nvPr/>
          </p:nvSpPr>
          <p:spPr bwMode="auto">
            <a:xfrm rot="18877137">
              <a:off x="2423960" y="5558772"/>
              <a:ext cx="848026" cy="52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latin typeface="Calibri" pitchFamily="34" charset="0"/>
                  <a:ea typeface="ＭＳ Ｐゴシック" pitchFamily="34" charset="-128"/>
                </a:rPr>
                <a:t>Cystic</a:t>
              </a:r>
            </a:p>
            <a:p>
              <a:pPr algn="ctr" eaLnBrk="1" hangingPunct="1"/>
              <a:r>
                <a:rPr lang="en-US" altLang="en-US" sz="1400" b="1">
                  <a:latin typeface="Calibri" pitchFamily="34" charset="0"/>
                  <a:ea typeface="ＭＳ Ｐゴシック" pitchFamily="34" charset="-128"/>
                </a:rPr>
                <a:t>Fibrosis</a:t>
              </a:r>
            </a:p>
          </p:txBody>
        </p:sp>
        <p:sp>
          <p:nvSpPr>
            <p:cNvPr id="47" name="Rectangle 37"/>
            <p:cNvSpPr>
              <a:spLocks noChangeArrowheads="1"/>
            </p:cNvSpPr>
            <p:nvPr/>
          </p:nvSpPr>
          <p:spPr bwMode="auto">
            <a:xfrm rot="18759352">
              <a:off x="3152948" y="5611951"/>
              <a:ext cx="955330" cy="52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latin typeface="Calibri" pitchFamily="34" charset="0"/>
                  <a:ea typeface="ＭＳ Ｐゴシック" pitchFamily="34" charset="-128"/>
                </a:rPr>
                <a:t>Multiple</a:t>
              </a:r>
            </a:p>
            <a:p>
              <a:pPr algn="ctr" eaLnBrk="1" hangingPunct="1"/>
              <a:r>
                <a:rPr lang="en-US" altLang="en-US" sz="1400" b="1">
                  <a:latin typeface="Calibri" pitchFamily="34" charset="0"/>
                  <a:ea typeface="ＭＳ Ｐゴシック" pitchFamily="34" charset="-128"/>
                </a:rPr>
                <a:t>Sclerosis</a:t>
              </a:r>
              <a:endParaRPr lang="en-US" altLang="en-US" sz="1050" b="1">
                <a:latin typeface="Calibri" pitchFamily="34" charset="0"/>
                <a:ea typeface="ＭＳ Ｐゴシック" pitchFamily="34" charset="-128"/>
              </a:endParaRPr>
            </a:p>
          </p:txBody>
        </p:sp>
        <p:sp>
          <p:nvSpPr>
            <p:cNvPr id="48" name="Rectangle 38"/>
            <p:cNvSpPr>
              <a:spLocks noChangeArrowheads="1"/>
            </p:cNvSpPr>
            <p:nvPr/>
          </p:nvSpPr>
          <p:spPr bwMode="auto">
            <a:xfrm rot="18657738">
              <a:off x="3823940" y="5679420"/>
              <a:ext cx="1134168" cy="52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latin typeface="Calibri" pitchFamily="34" charset="0"/>
                  <a:ea typeface="ＭＳ Ｐゴシック" pitchFamily="34" charset="-128"/>
                </a:rPr>
                <a:t>Muscular</a:t>
              </a:r>
            </a:p>
            <a:p>
              <a:pPr algn="ctr" eaLnBrk="1" hangingPunct="1"/>
              <a:r>
                <a:rPr lang="en-US" altLang="en-US" sz="1400" b="1">
                  <a:latin typeface="Calibri" pitchFamily="34" charset="0"/>
                  <a:ea typeface="ＭＳ Ｐゴシック" pitchFamily="34" charset="-128"/>
                </a:rPr>
                <a:t>Dystrophy</a:t>
              </a:r>
              <a:endParaRPr lang="en-US" altLang="en-US" sz="1050" b="1">
                <a:latin typeface="Calibri" pitchFamily="34" charset="0"/>
                <a:ea typeface="ＭＳ Ｐゴシック" pitchFamily="34" charset="-128"/>
              </a:endParaRPr>
            </a:p>
          </p:txBody>
        </p:sp>
        <p:sp>
          <p:nvSpPr>
            <p:cNvPr id="49" name="Rectangle 39"/>
            <p:cNvSpPr>
              <a:spLocks noChangeArrowheads="1"/>
            </p:cNvSpPr>
            <p:nvPr/>
          </p:nvSpPr>
          <p:spPr bwMode="auto">
            <a:xfrm rot="18595444">
              <a:off x="5039210" y="5713878"/>
              <a:ext cx="541952" cy="2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latin typeface="Calibri" pitchFamily="34" charset="0"/>
                  <a:ea typeface="ＭＳ Ｐゴシック" pitchFamily="34" charset="-128"/>
                </a:rPr>
                <a:t>LQTS</a:t>
              </a:r>
            </a:p>
          </p:txBody>
        </p:sp>
        <p:sp>
          <p:nvSpPr>
            <p:cNvPr id="50" name="Rectangle 40"/>
            <p:cNvSpPr>
              <a:spLocks noChangeArrowheads="1"/>
            </p:cNvSpPr>
            <p:nvPr/>
          </p:nvSpPr>
          <p:spPr bwMode="auto">
            <a:xfrm rot="18707810">
              <a:off x="5503468" y="5774203"/>
              <a:ext cx="813595" cy="2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latin typeface="Calibri" pitchFamily="34" charset="0"/>
                  <a:ea typeface="ＭＳ Ｐゴシック" pitchFamily="34" charset="-128"/>
                </a:rPr>
                <a:t>Marfan</a:t>
              </a:r>
            </a:p>
          </p:txBody>
        </p:sp>
        <p:sp>
          <p:nvSpPr>
            <p:cNvPr id="51" name="Rectangle 41"/>
            <p:cNvSpPr>
              <a:spLocks noChangeArrowheads="1"/>
            </p:cNvSpPr>
            <p:nvPr/>
          </p:nvSpPr>
          <p:spPr bwMode="auto">
            <a:xfrm rot="18686385">
              <a:off x="6648179" y="5717847"/>
              <a:ext cx="400597" cy="2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latin typeface="Calibri" pitchFamily="34" charset="0"/>
                  <a:ea typeface="ＭＳ Ｐゴシック" pitchFamily="34" charset="-128"/>
                </a:rPr>
                <a:t>ALS</a:t>
              </a:r>
            </a:p>
          </p:txBody>
        </p:sp>
        <p:sp>
          <p:nvSpPr>
            <p:cNvPr id="52" name="Rectangle 42"/>
            <p:cNvSpPr>
              <a:spLocks noChangeArrowheads="1"/>
            </p:cNvSpPr>
            <p:nvPr/>
          </p:nvSpPr>
          <p:spPr bwMode="auto">
            <a:xfrm rot="18566001">
              <a:off x="7055716" y="5836115"/>
              <a:ext cx="915842" cy="2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latin typeface="Calibri" pitchFamily="34" charset="0"/>
                  <a:ea typeface="ＭＳ Ｐゴシック" pitchFamily="34" charset="-128"/>
                </a:rPr>
                <a:t>Brugada</a:t>
              </a:r>
            </a:p>
          </p:txBody>
        </p:sp>
        <p:sp>
          <p:nvSpPr>
            <p:cNvPr id="53" name="Rectangle 43"/>
            <p:cNvSpPr>
              <a:spLocks noChangeArrowheads="1"/>
            </p:cNvSpPr>
            <p:nvPr/>
          </p:nvSpPr>
          <p:spPr bwMode="auto">
            <a:xfrm rot="18218440">
              <a:off x="8102396" y="5714671"/>
              <a:ext cx="692558" cy="26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a:latin typeface="Calibri" pitchFamily="34" charset="0"/>
                  <a:ea typeface="ＭＳ Ｐゴシック" pitchFamily="34" charset="-128"/>
                </a:rPr>
                <a:t>Ataxia</a:t>
              </a:r>
            </a:p>
          </p:txBody>
        </p:sp>
        <p:sp>
          <p:nvSpPr>
            <p:cNvPr id="54" name="Text Box 44"/>
            <p:cNvSpPr txBox="1">
              <a:spLocks noChangeArrowheads="1"/>
            </p:cNvSpPr>
            <p:nvPr/>
          </p:nvSpPr>
          <p:spPr bwMode="auto">
            <a:xfrm rot="16200000">
              <a:off x="-1252364" y="3103340"/>
              <a:ext cx="3366738" cy="45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b="1">
                  <a:latin typeface="Calibri" pitchFamily="34" charset="0"/>
                  <a:ea typeface="ＭＳ Ｐゴシック" pitchFamily="34" charset="-128"/>
                </a:rPr>
                <a:t>No. Affected / Million</a:t>
              </a:r>
            </a:p>
          </p:txBody>
        </p:sp>
      </p:grpSp>
    </p:spTree>
    <p:extLst>
      <p:ext uri="{BB962C8B-B14F-4D97-AF65-F5344CB8AC3E}">
        <p14:creationId xmlns:p14="http://schemas.microsoft.com/office/powerpoint/2010/main" val="64830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lIns="0" tIns="0" rIns="0" bIns="0"/>
          <a:lstStyle/>
          <a:p>
            <a:pPr algn="l" eaLnBrk="1" hangingPunct="1">
              <a:lnSpc>
                <a:spcPct val="95000"/>
              </a:lnSpc>
            </a:pPr>
            <a:r>
              <a:rPr lang="en-US" altLang="en-US" sz="3600" dirty="0">
                <a:solidFill>
                  <a:schemeClr val="accent2"/>
                </a:solidFill>
              </a:rPr>
              <a:t>Tufts Human HCM Study</a:t>
            </a:r>
          </a:p>
        </p:txBody>
      </p:sp>
      <p:sp>
        <p:nvSpPr>
          <p:cNvPr id="3" name="Content Placeholder 2"/>
          <p:cNvSpPr>
            <a:spLocks noGrp="1"/>
          </p:cNvSpPr>
          <p:nvPr>
            <p:ph idx="1"/>
          </p:nvPr>
        </p:nvSpPr>
        <p:spPr>
          <a:xfrm>
            <a:off x="4953000" y="1864917"/>
            <a:ext cx="3657600" cy="4023360"/>
          </a:xfrm>
        </p:spPr>
        <p:txBody>
          <a:bodyPr>
            <a:normAutofit/>
          </a:bodyPr>
          <a:lstStyle/>
          <a:p>
            <a:r>
              <a:rPr lang="en-US" sz="2400" dirty="0"/>
              <a:t>Studying HCM in the context of human disease</a:t>
            </a:r>
          </a:p>
          <a:p>
            <a:r>
              <a:rPr lang="en-US" sz="2400" dirty="0"/>
              <a:t>Identified a common gene variant associated with HCM</a:t>
            </a:r>
          </a:p>
          <a:p>
            <a:r>
              <a:rPr lang="en-US" sz="2400" dirty="0"/>
              <a:t>This gene variant may also influence other forms of hypertrophy that contribute to heart failure</a:t>
            </a:r>
          </a:p>
        </p:txBody>
      </p:sp>
      <p:pic>
        <p:nvPicPr>
          <p:cNvPr id="5124" name="Picture 1" descr="bulky_chr18fhod plot.pdf"/>
          <p:cNvPicPr>
            <a:picLocks noChangeAspect="1"/>
          </p:cNvPicPr>
          <p:nvPr/>
        </p:nvPicPr>
        <p:blipFill>
          <a:blip r:embed="rId2">
            <a:extLst>
              <a:ext uri="{28A0092B-C50C-407E-A947-70E740481C1C}">
                <a14:useLocalDpi xmlns:a14="http://schemas.microsoft.com/office/drawing/2010/main" val="0"/>
              </a:ext>
            </a:extLst>
          </a:blip>
          <a:srcRect l="1518" t="8394" r="2025"/>
          <a:stretch>
            <a:fillRect/>
          </a:stretch>
        </p:blipFill>
        <p:spPr bwMode="auto">
          <a:xfrm>
            <a:off x="628650" y="2133600"/>
            <a:ext cx="41148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9BC2B3F-8BAE-4984-AD96-D7C6EBB6B9BF}"/>
              </a:ext>
            </a:extLst>
          </p:cNvPr>
          <p:cNvSpPr txBox="1"/>
          <p:nvPr/>
        </p:nvSpPr>
        <p:spPr>
          <a:xfrm>
            <a:off x="944881" y="5574268"/>
            <a:ext cx="7741919" cy="369332"/>
          </a:xfrm>
          <a:prstGeom prst="rect">
            <a:avLst/>
          </a:prstGeom>
          <a:noFill/>
        </p:spPr>
        <p:txBody>
          <a:bodyPr wrap="square" rtlCol="0">
            <a:spAutoFit/>
          </a:bodyPr>
          <a:lstStyle/>
          <a:p>
            <a:r>
              <a:rPr lang="en-US" dirty="0"/>
              <a:t>Circ Cardiovasc Genet. 2013; 6:10-18.</a:t>
            </a:r>
          </a:p>
        </p:txBody>
      </p:sp>
    </p:spTree>
    <p:extLst>
      <p:ext uri="{BB962C8B-B14F-4D97-AF65-F5344CB8AC3E}">
        <p14:creationId xmlns:p14="http://schemas.microsoft.com/office/powerpoint/2010/main" val="122663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Tufts One Health Program</a:t>
            </a:r>
          </a:p>
        </p:txBody>
      </p:sp>
      <p:pic>
        <p:nvPicPr>
          <p:cNvPr id="1026" name="Picture 2" descr="Image result for tufts cummings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53997"/>
            <a:ext cx="2923551"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ufts medicine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93478"/>
            <a:ext cx="1904999" cy="4544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882001"/>
            <a:ext cx="3124200" cy="4041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p:cNvSpPr>
            <a:spLocks noGrp="1"/>
          </p:cNvSpPr>
          <p:nvPr>
            <p:ph idx="1"/>
          </p:nvPr>
        </p:nvSpPr>
        <p:spPr>
          <a:xfrm>
            <a:off x="3276600" y="1845734"/>
            <a:ext cx="5562600" cy="2276722"/>
          </a:xfrm>
        </p:spPr>
        <p:txBody>
          <a:bodyPr>
            <a:normAutofit lnSpcReduction="10000"/>
          </a:bodyPr>
          <a:lstStyle/>
          <a:p>
            <a:r>
              <a:rPr lang="en-US" dirty="0"/>
              <a:t>Training Doctors of Veterinary Medicine in human clinical research (KL2 and TL1 awards)</a:t>
            </a:r>
          </a:p>
          <a:p>
            <a:r>
              <a:rPr lang="en-US" dirty="0" err="1"/>
              <a:t>Zoobiquity</a:t>
            </a:r>
            <a:r>
              <a:rPr lang="en-US" dirty="0"/>
              <a:t> explores how human and non-human animal commonalities can be used to diagnose, treat, and heal patients of all species. </a:t>
            </a:r>
          </a:p>
          <a:p>
            <a:r>
              <a:rPr lang="en-US" dirty="0"/>
              <a:t>An integrated, interdisciplinary approach to physical and behavioral health.</a:t>
            </a:r>
          </a:p>
        </p:txBody>
      </p:sp>
      <p:pic>
        <p:nvPicPr>
          <p:cNvPr id="1034" name="Picture 10" descr="Octet1_ZoobConference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962400"/>
            <a:ext cx="4648200" cy="2316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05671" y="6398749"/>
            <a:ext cx="2276329" cy="307777"/>
          </a:xfrm>
          <a:prstGeom prst="rect">
            <a:avLst/>
          </a:prstGeom>
          <a:noFill/>
        </p:spPr>
        <p:txBody>
          <a:bodyPr wrap="none" rtlCol="0">
            <a:spAutoFit/>
          </a:bodyPr>
          <a:lstStyle/>
          <a:p>
            <a:r>
              <a:rPr lang="en-US" sz="1400" dirty="0"/>
              <a:t>http://www.zoobiquity.com/</a:t>
            </a:r>
          </a:p>
        </p:txBody>
      </p:sp>
      <p:sp>
        <p:nvSpPr>
          <p:cNvPr id="7" name="TextBox 6"/>
          <p:cNvSpPr txBox="1"/>
          <p:nvPr/>
        </p:nvSpPr>
        <p:spPr>
          <a:xfrm>
            <a:off x="152400" y="6400800"/>
            <a:ext cx="4313360" cy="307777"/>
          </a:xfrm>
          <a:prstGeom prst="rect">
            <a:avLst/>
          </a:prstGeom>
          <a:noFill/>
        </p:spPr>
        <p:txBody>
          <a:bodyPr wrap="none" rtlCol="0">
            <a:spAutoFit/>
          </a:bodyPr>
          <a:lstStyle/>
          <a:p>
            <a:r>
              <a:rPr lang="en-US" sz="1400" dirty="0"/>
              <a:t>https://www.tuftsctsi.org/research-services/one-health/</a:t>
            </a:r>
          </a:p>
        </p:txBody>
      </p:sp>
    </p:spTree>
    <p:extLst>
      <p:ext uri="{BB962C8B-B14F-4D97-AF65-F5344CB8AC3E}">
        <p14:creationId xmlns:p14="http://schemas.microsoft.com/office/powerpoint/2010/main" val="291697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2-www.cattime.com/assets/uploads/2011/12/file_2726_ragdoll-460x290-460x2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72364"/>
            <a:ext cx="2956030" cy="1863585"/>
          </a:xfrm>
          <a:prstGeom prst="rect">
            <a:avLst/>
          </a:prstGeom>
          <a:noFill/>
          <a:extLst>
            <a:ext uri="{909E8E84-426E-40DD-AFC4-6F175D3DCCD1}">
              <a14:hiddenFill xmlns:a14="http://schemas.microsoft.com/office/drawing/2010/main">
                <a:solidFill>
                  <a:srgbClr val="FFFFFF"/>
                </a:solidFill>
              </a14:hiddenFill>
            </a:ext>
          </a:extLst>
        </p:spPr>
      </p:pic>
      <p:sp>
        <p:nvSpPr>
          <p:cNvPr id="91140" name="Rectangle 4"/>
          <p:cNvSpPr>
            <a:spLocks noGrp="1" noChangeArrowheads="1"/>
          </p:cNvSpPr>
          <p:nvPr>
            <p:ph type="title"/>
          </p:nvPr>
        </p:nvSpPr>
        <p:spPr/>
        <p:txBody>
          <a:bodyPr/>
          <a:lstStyle/>
          <a:p>
            <a:r>
              <a:rPr lang="en-US" altLang="en-US" dirty="0"/>
              <a:t>Cats naturally get HCM</a:t>
            </a:r>
          </a:p>
        </p:txBody>
      </p:sp>
      <p:pic>
        <p:nvPicPr>
          <p:cNvPr id="91146" name="Picture 10" descr="Cats For Men: Maine Coon 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78561"/>
            <a:ext cx="1442116" cy="2120759"/>
          </a:xfrm>
          <a:prstGeom prst="rect">
            <a:avLst/>
          </a:prstGeom>
          <a:noFill/>
          <a:extLst>
            <a:ext uri="{909E8E84-426E-40DD-AFC4-6F175D3DCCD1}">
              <a14:hiddenFill xmlns:a14="http://schemas.microsoft.com/office/drawing/2010/main">
                <a:solidFill>
                  <a:srgbClr val="FFFFFF"/>
                </a:solidFill>
              </a14:hiddenFill>
            </a:ext>
          </a:extLst>
        </p:spPr>
      </p:pic>
      <p:sp>
        <p:nvSpPr>
          <p:cNvPr id="91148" name="Text Box 12"/>
          <p:cNvSpPr txBox="1">
            <a:spLocks noChangeArrowheads="1"/>
          </p:cNvSpPr>
          <p:nvPr/>
        </p:nvSpPr>
        <p:spPr bwMode="auto">
          <a:xfrm>
            <a:off x="152400" y="4323332"/>
            <a:ext cx="887202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Maine Coon Cats, Ragdoll, Short-hair get HCM</a:t>
            </a:r>
          </a:p>
          <a:p>
            <a:pPr algn="ctr"/>
            <a:r>
              <a:rPr lang="en-US" altLang="en-US" sz="2400" dirty="0"/>
              <a:t>Cats with HCM die much earlier than healthy cats (REVEAL Study)</a:t>
            </a:r>
          </a:p>
          <a:p>
            <a:pPr algn="ctr"/>
            <a:endParaRPr lang="en-US" altLang="en-US" sz="2400" dirty="0"/>
          </a:p>
          <a:p>
            <a:pPr algn="ctr"/>
            <a:r>
              <a:rPr lang="en-US" altLang="en-US" sz="2400" dirty="0"/>
              <a:t>What can we learn from this naturally occurring HCM in cats that could benefit all animals?</a:t>
            </a:r>
          </a:p>
        </p:txBody>
      </p:sp>
      <p:pic>
        <p:nvPicPr>
          <p:cNvPr id="2054" name="Picture 6" descr="American Shorthair Kitten With Paw Up"/>
          <p:cNvPicPr>
            <a:picLocks noChangeAspect="1" noChangeArrowheads="1"/>
          </p:cNvPicPr>
          <p:nvPr/>
        </p:nvPicPr>
        <p:blipFill rotWithShape="1">
          <a:blip r:embed="rId4">
            <a:extLst>
              <a:ext uri="{28A0092B-C50C-407E-A947-70E740481C1C}">
                <a14:useLocalDpi xmlns:a14="http://schemas.microsoft.com/office/drawing/2010/main" val="0"/>
              </a:ext>
            </a:extLst>
          </a:blip>
          <a:srcRect l="19495" r="21869"/>
          <a:stretch/>
        </p:blipFill>
        <p:spPr bwMode="auto">
          <a:xfrm>
            <a:off x="4169700" y="1972364"/>
            <a:ext cx="182017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wol-prod-cdn.literatumonline.com/cms/attachment/07541a32-b4fe-4fcc-aed7-fe77d115d6aa/jvim15122-fig-0005-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874" y="1828800"/>
            <a:ext cx="3034549" cy="22202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64704" y="4111823"/>
            <a:ext cx="3279296" cy="307777"/>
          </a:xfrm>
          <a:prstGeom prst="rect">
            <a:avLst/>
          </a:prstGeom>
          <a:noFill/>
        </p:spPr>
        <p:txBody>
          <a:bodyPr wrap="none" rtlCol="0">
            <a:spAutoFit/>
          </a:bodyPr>
          <a:lstStyle/>
          <a:p>
            <a:r>
              <a:rPr lang="sv-SE" sz="1400" dirty="0"/>
              <a:t>J Vet Intern Med 2018 May;32(3):930-943.</a:t>
            </a:r>
          </a:p>
        </p:txBody>
      </p:sp>
    </p:spTree>
    <p:extLst>
      <p:ext uri="{BB962C8B-B14F-4D97-AF65-F5344CB8AC3E}">
        <p14:creationId xmlns:p14="http://schemas.microsoft.com/office/powerpoint/2010/main" val="2653802195"/>
      </p:ext>
    </p:extLst>
  </p:cSld>
  <p:clrMapOvr>
    <a:masterClrMapping/>
  </p:clrMapOvr>
</p:sld>
</file>

<file path=ppt/theme/theme1.xml><?xml version="1.0" encoding="utf-8"?>
<a:theme xmlns:a="http://schemas.openxmlformats.org/drawingml/2006/main" name="Red bar desig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Red bar design</Template>
  <TotalTime>341</TotalTime>
  <Words>534</Words>
  <Application>Microsoft Office PowerPoint</Application>
  <PresentationFormat>On-screen Show (4:3)</PresentationFormat>
  <Paragraphs>76</Paragraphs>
  <Slides>13</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ＭＳ Ｐゴシック</vt:lpstr>
      <vt:lpstr>Arial</vt:lpstr>
      <vt:lpstr>Calibri</vt:lpstr>
      <vt:lpstr>Calibri Light</vt:lpstr>
      <vt:lpstr>Red bar design</vt:lpstr>
      <vt:lpstr>Photo Editor Photo</vt:lpstr>
      <vt:lpstr>Leveraging natural disease models to understand human disease</vt:lpstr>
      <vt:lpstr>Charles Brenton Huggins, MD</vt:lpstr>
      <vt:lpstr>Starting with dogs</vt:lpstr>
      <vt:lpstr>Cardiovascular Biology –  Engineered Animal Models</vt:lpstr>
      <vt:lpstr>Hypertrophic Cardiomyopathy</vt:lpstr>
      <vt:lpstr>HCM</vt:lpstr>
      <vt:lpstr>Tufts Human HCM Study</vt:lpstr>
      <vt:lpstr>Tufts One Health Program</vt:lpstr>
      <vt:lpstr>Cats naturally get HCM</vt:lpstr>
      <vt:lpstr>Feline HCM: A spontaneous animal model of Human HCM</vt:lpstr>
      <vt:lpstr>Tufts Feline HCM</vt:lpstr>
      <vt:lpstr>Opportunities</vt:lpstr>
      <vt:lpstr>Questions?</vt:lpstr>
    </vt:vector>
  </TitlesOfParts>
  <Company>Tufts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Tufts Medical Center</dc:creator>
  <cp:lastModifiedBy>Jeanne Johnson</cp:lastModifiedBy>
  <cp:revision>23</cp:revision>
  <dcterms:created xsi:type="dcterms:W3CDTF">2018-07-16T20:32:25Z</dcterms:created>
  <dcterms:modified xsi:type="dcterms:W3CDTF">2018-07-22T00:23:23Z</dcterms:modified>
</cp:coreProperties>
</file>