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6" r:id="rId3"/>
    <p:sldId id="258" r:id="rId4"/>
    <p:sldId id="259" r:id="rId5"/>
    <p:sldId id="260" r:id="rId6"/>
    <p:sldId id="277" r:id="rId7"/>
    <p:sldId id="278" r:id="rId8"/>
    <p:sldId id="268" r:id="rId9"/>
    <p:sldId id="269" r:id="rId10"/>
    <p:sldId id="261" r:id="rId11"/>
    <p:sldId id="267" r:id="rId12"/>
    <p:sldId id="273" r:id="rId13"/>
    <p:sldId id="262" r:id="rId14"/>
    <p:sldId id="279" r:id="rId15"/>
    <p:sldId id="280" r:id="rId16"/>
    <p:sldId id="270" r:id="rId17"/>
    <p:sldId id="266" r:id="rId18"/>
    <p:sldId id="263" r:id="rId19"/>
    <p:sldId id="264" r:id="rId20"/>
    <p:sldId id="265" r:id="rId21"/>
    <p:sldId id="281" r:id="rId22"/>
    <p:sldId id="282" r:id="rId23"/>
    <p:sldId id="271" r:id="rId24"/>
    <p:sldId id="283" r:id="rId25"/>
    <p:sldId id="274" r:id="rId26"/>
    <p:sldId id="275" r:id="rId27"/>
    <p:sldId id="276"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4" autoAdjust="0"/>
    <p:restoredTop sz="94660"/>
  </p:normalViewPr>
  <p:slideViewPr>
    <p:cSldViewPr snapToGrid="0">
      <p:cViewPr varScale="1">
        <p:scale>
          <a:sx n="56" d="100"/>
          <a:sy n="56" d="100"/>
        </p:scale>
        <p:origin x="-96"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6F996-5E12-40A9-8F86-ECF60527A1A0}" type="datetimeFigureOut">
              <a:rPr lang="en-US" smtClean="0"/>
              <a:t>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406D7-B2C9-43EE-ADC0-6AD6455FBD01}" type="slidenum">
              <a:rPr lang="en-US" smtClean="0"/>
              <a:t>‹#›</a:t>
            </a:fld>
            <a:endParaRPr lang="en-US"/>
          </a:p>
        </p:txBody>
      </p:sp>
    </p:spTree>
    <p:extLst>
      <p:ext uri="{BB962C8B-B14F-4D97-AF65-F5344CB8AC3E}">
        <p14:creationId xmlns:p14="http://schemas.microsoft.com/office/powerpoint/2010/main" val="367464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A32F9FA1-BA1C-49E5-921C-22DFBAA85818}" type="slidenum">
              <a:rPr lang="en-US" altLang="en-US" sz="1200"/>
              <a:pPr/>
              <a:t>1</a:t>
            </a:fld>
            <a:endParaRPr lang="en-US" altLang="en-US" sz="1200"/>
          </a:p>
        </p:txBody>
      </p:sp>
    </p:spTree>
    <p:extLst>
      <p:ext uri="{BB962C8B-B14F-4D97-AF65-F5344CB8AC3E}">
        <p14:creationId xmlns:p14="http://schemas.microsoft.com/office/powerpoint/2010/main" val="335624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2700F88F-0ED8-41B0-A56F-1D0FC3991892}" type="slidenum">
              <a:rPr lang="en-US" altLang="en-US" sz="1200"/>
              <a:pPr/>
              <a:t>11</a:t>
            </a:fld>
            <a:endParaRPr lang="en-US" altLang="en-US" sz="1200"/>
          </a:p>
        </p:txBody>
      </p:sp>
    </p:spTree>
    <p:extLst>
      <p:ext uri="{BB962C8B-B14F-4D97-AF65-F5344CB8AC3E}">
        <p14:creationId xmlns:p14="http://schemas.microsoft.com/office/powerpoint/2010/main" val="306102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2700F88F-0ED8-41B0-A56F-1D0FC3991892}" type="slidenum">
              <a:rPr lang="en-US" altLang="en-US" sz="1200"/>
              <a:pPr/>
              <a:t>12</a:t>
            </a:fld>
            <a:endParaRPr lang="en-US" altLang="en-US" sz="1200"/>
          </a:p>
        </p:txBody>
      </p:sp>
    </p:spTree>
    <p:extLst>
      <p:ext uri="{BB962C8B-B14F-4D97-AF65-F5344CB8AC3E}">
        <p14:creationId xmlns:p14="http://schemas.microsoft.com/office/powerpoint/2010/main" val="213817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93104408-CC00-4295-B1A0-29ADC1806663}" type="slidenum">
              <a:rPr lang="en-US" altLang="en-US" sz="1200"/>
              <a:pPr/>
              <a:t>13</a:t>
            </a:fld>
            <a:endParaRPr lang="en-US" altLang="en-US" sz="1200"/>
          </a:p>
        </p:txBody>
      </p:sp>
    </p:spTree>
    <p:extLst>
      <p:ext uri="{BB962C8B-B14F-4D97-AF65-F5344CB8AC3E}">
        <p14:creationId xmlns:p14="http://schemas.microsoft.com/office/powerpoint/2010/main" val="239510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93104408-CC00-4295-B1A0-29ADC1806663}" type="slidenum">
              <a:rPr lang="en-US" altLang="en-US" sz="1200"/>
              <a:pPr/>
              <a:t>14</a:t>
            </a:fld>
            <a:endParaRPr lang="en-US" altLang="en-US" sz="1200"/>
          </a:p>
        </p:txBody>
      </p:sp>
    </p:spTree>
    <p:extLst>
      <p:ext uri="{BB962C8B-B14F-4D97-AF65-F5344CB8AC3E}">
        <p14:creationId xmlns:p14="http://schemas.microsoft.com/office/powerpoint/2010/main" val="2123777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93104408-CC00-4295-B1A0-29ADC1806663}" type="slidenum">
              <a:rPr lang="en-US" altLang="en-US" sz="1200"/>
              <a:pPr/>
              <a:t>15</a:t>
            </a:fld>
            <a:endParaRPr lang="en-US" altLang="en-US" sz="1200"/>
          </a:p>
        </p:txBody>
      </p:sp>
    </p:spTree>
    <p:extLst>
      <p:ext uri="{BB962C8B-B14F-4D97-AF65-F5344CB8AC3E}">
        <p14:creationId xmlns:p14="http://schemas.microsoft.com/office/powerpoint/2010/main" val="136334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93104408-CC00-4295-B1A0-29ADC1806663}" type="slidenum">
              <a:rPr lang="en-US" altLang="en-US" sz="1200"/>
              <a:pPr/>
              <a:t>16</a:t>
            </a:fld>
            <a:endParaRPr lang="en-US" altLang="en-US" sz="1200"/>
          </a:p>
        </p:txBody>
      </p:sp>
    </p:spTree>
    <p:extLst>
      <p:ext uri="{BB962C8B-B14F-4D97-AF65-F5344CB8AC3E}">
        <p14:creationId xmlns:p14="http://schemas.microsoft.com/office/powerpoint/2010/main" val="322163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1295B5E2-A5BF-4B11-8FBA-72835ECB23D6}" type="slidenum">
              <a:rPr lang="en-US" altLang="en-US" sz="1200"/>
              <a:pPr/>
              <a:t>17</a:t>
            </a:fld>
            <a:endParaRPr lang="en-US" altLang="en-US" sz="1200"/>
          </a:p>
        </p:txBody>
      </p:sp>
    </p:spTree>
    <p:extLst>
      <p:ext uri="{BB962C8B-B14F-4D97-AF65-F5344CB8AC3E}">
        <p14:creationId xmlns:p14="http://schemas.microsoft.com/office/powerpoint/2010/main" val="234004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1295B5E2-A5BF-4B11-8FBA-72835ECB23D6}" type="slidenum">
              <a:rPr lang="en-US" altLang="en-US" sz="1200"/>
              <a:pPr/>
              <a:t>18</a:t>
            </a:fld>
            <a:endParaRPr lang="en-US" altLang="en-US" sz="1200"/>
          </a:p>
        </p:txBody>
      </p:sp>
    </p:spTree>
    <p:extLst>
      <p:ext uri="{BB962C8B-B14F-4D97-AF65-F5344CB8AC3E}">
        <p14:creationId xmlns:p14="http://schemas.microsoft.com/office/powerpoint/2010/main" val="1173918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29EB797A-DBC2-43F4-9673-7BC5F3A8700C}" type="slidenum">
              <a:rPr lang="en-US" altLang="en-US" sz="1200"/>
              <a:pPr/>
              <a:t>19</a:t>
            </a:fld>
            <a:endParaRPr lang="en-US" altLang="en-US" sz="1200"/>
          </a:p>
        </p:txBody>
      </p:sp>
    </p:spTree>
    <p:extLst>
      <p:ext uri="{BB962C8B-B14F-4D97-AF65-F5344CB8AC3E}">
        <p14:creationId xmlns:p14="http://schemas.microsoft.com/office/powerpoint/2010/main" val="376154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2F7E0A46-FD37-4DF2-AA55-A0FA7E397EDD}" type="slidenum">
              <a:rPr lang="en-US" altLang="en-US" sz="1200"/>
              <a:pPr/>
              <a:t>20</a:t>
            </a:fld>
            <a:endParaRPr lang="en-US" altLang="en-US" sz="1200"/>
          </a:p>
        </p:txBody>
      </p:sp>
    </p:spTree>
    <p:extLst>
      <p:ext uri="{BB962C8B-B14F-4D97-AF65-F5344CB8AC3E}">
        <p14:creationId xmlns:p14="http://schemas.microsoft.com/office/powerpoint/2010/main" val="294847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6DDFCBF1-84E0-4B80-A199-602ECA78E475}" type="slidenum">
              <a:rPr lang="en-US" altLang="en-US" sz="1200"/>
              <a:pPr/>
              <a:t>3</a:t>
            </a:fld>
            <a:endParaRPr lang="en-US" altLang="en-US" sz="1200"/>
          </a:p>
        </p:txBody>
      </p:sp>
    </p:spTree>
    <p:extLst>
      <p:ext uri="{BB962C8B-B14F-4D97-AF65-F5344CB8AC3E}">
        <p14:creationId xmlns:p14="http://schemas.microsoft.com/office/powerpoint/2010/main" val="356656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2F7E0A46-FD37-4DF2-AA55-A0FA7E397EDD}" type="slidenum">
              <a:rPr lang="en-US" altLang="en-US" sz="1200"/>
              <a:pPr/>
              <a:t>21</a:t>
            </a:fld>
            <a:endParaRPr lang="en-US" altLang="en-US" sz="1200"/>
          </a:p>
        </p:txBody>
      </p:sp>
    </p:spTree>
    <p:extLst>
      <p:ext uri="{BB962C8B-B14F-4D97-AF65-F5344CB8AC3E}">
        <p14:creationId xmlns:p14="http://schemas.microsoft.com/office/powerpoint/2010/main" val="3176383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2F7E0A46-FD37-4DF2-AA55-A0FA7E397EDD}" type="slidenum">
              <a:rPr lang="en-US" altLang="en-US" sz="1200"/>
              <a:pPr/>
              <a:t>22</a:t>
            </a:fld>
            <a:endParaRPr lang="en-US" altLang="en-US" sz="1200"/>
          </a:p>
        </p:txBody>
      </p:sp>
    </p:spTree>
    <p:extLst>
      <p:ext uri="{BB962C8B-B14F-4D97-AF65-F5344CB8AC3E}">
        <p14:creationId xmlns:p14="http://schemas.microsoft.com/office/powerpoint/2010/main" val="2212802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2F7E0A46-FD37-4DF2-AA55-A0FA7E397EDD}" type="slidenum">
              <a:rPr lang="en-US" altLang="en-US" sz="1200"/>
              <a:pPr/>
              <a:t>23</a:t>
            </a:fld>
            <a:endParaRPr lang="en-US" altLang="en-US" sz="1200"/>
          </a:p>
        </p:txBody>
      </p:sp>
    </p:spTree>
    <p:extLst>
      <p:ext uri="{BB962C8B-B14F-4D97-AF65-F5344CB8AC3E}">
        <p14:creationId xmlns:p14="http://schemas.microsoft.com/office/powerpoint/2010/main" val="1858057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2F7E0A46-FD37-4DF2-AA55-A0FA7E397EDD}" type="slidenum">
              <a:rPr lang="en-US" altLang="en-US" sz="1200"/>
              <a:pPr/>
              <a:t>24</a:t>
            </a:fld>
            <a:endParaRPr lang="en-US" altLang="en-US" sz="1200"/>
          </a:p>
        </p:txBody>
      </p:sp>
    </p:spTree>
    <p:extLst>
      <p:ext uri="{BB962C8B-B14F-4D97-AF65-F5344CB8AC3E}">
        <p14:creationId xmlns:p14="http://schemas.microsoft.com/office/powerpoint/2010/main" val="139504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9187DF29-E465-48C8-92B1-C0E0A652EC12}" type="slidenum">
              <a:rPr lang="en-US" altLang="en-US" sz="1200"/>
              <a:pPr/>
              <a:t>4</a:t>
            </a:fld>
            <a:endParaRPr lang="en-US" altLang="en-US" sz="1200"/>
          </a:p>
        </p:txBody>
      </p:sp>
    </p:spTree>
    <p:extLst>
      <p:ext uri="{BB962C8B-B14F-4D97-AF65-F5344CB8AC3E}">
        <p14:creationId xmlns:p14="http://schemas.microsoft.com/office/powerpoint/2010/main" val="85008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CF31B936-619A-4963-AA06-9D99A1D6CC3C}" type="slidenum">
              <a:rPr lang="en-US" altLang="en-US" sz="1200"/>
              <a:pPr/>
              <a:t>5</a:t>
            </a:fld>
            <a:endParaRPr lang="en-US" altLang="en-US" sz="1200"/>
          </a:p>
        </p:txBody>
      </p:sp>
    </p:spTree>
    <p:extLst>
      <p:ext uri="{BB962C8B-B14F-4D97-AF65-F5344CB8AC3E}">
        <p14:creationId xmlns:p14="http://schemas.microsoft.com/office/powerpoint/2010/main" val="48996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CF31B936-619A-4963-AA06-9D99A1D6CC3C}" type="slidenum">
              <a:rPr lang="en-US" altLang="en-US" sz="1200"/>
              <a:pPr/>
              <a:t>6</a:t>
            </a:fld>
            <a:endParaRPr lang="en-US" altLang="en-US" sz="1200"/>
          </a:p>
        </p:txBody>
      </p:sp>
    </p:spTree>
    <p:extLst>
      <p:ext uri="{BB962C8B-B14F-4D97-AF65-F5344CB8AC3E}">
        <p14:creationId xmlns:p14="http://schemas.microsoft.com/office/powerpoint/2010/main" val="284408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CF31B936-619A-4963-AA06-9D99A1D6CC3C}" type="slidenum">
              <a:rPr lang="en-US" altLang="en-US" sz="1200"/>
              <a:pPr/>
              <a:t>7</a:t>
            </a:fld>
            <a:endParaRPr lang="en-US" altLang="en-US" sz="1200"/>
          </a:p>
        </p:txBody>
      </p:sp>
    </p:spTree>
    <p:extLst>
      <p:ext uri="{BB962C8B-B14F-4D97-AF65-F5344CB8AC3E}">
        <p14:creationId xmlns:p14="http://schemas.microsoft.com/office/powerpoint/2010/main" val="353810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CF31B936-619A-4963-AA06-9D99A1D6CC3C}" type="slidenum">
              <a:rPr lang="en-US" altLang="en-US" sz="1200"/>
              <a:pPr/>
              <a:t>8</a:t>
            </a:fld>
            <a:endParaRPr lang="en-US" altLang="en-US" sz="1200"/>
          </a:p>
        </p:txBody>
      </p:sp>
    </p:spTree>
    <p:extLst>
      <p:ext uri="{BB962C8B-B14F-4D97-AF65-F5344CB8AC3E}">
        <p14:creationId xmlns:p14="http://schemas.microsoft.com/office/powerpoint/2010/main" val="139680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CF31B936-619A-4963-AA06-9D99A1D6CC3C}" type="slidenum">
              <a:rPr lang="en-US" altLang="en-US" sz="1200"/>
              <a:pPr/>
              <a:t>9</a:t>
            </a:fld>
            <a:endParaRPr lang="en-US" altLang="en-US" sz="1200"/>
          </a:p>
        </p:txBody>
      </p:sp>
    </p:spTree>
    <p:extLst>
      <p:ext uri="{BB962C8B-B14F-4D97-AF65-F5344CB8AC3E}">
        <p14:creationId xmlns:p14="http://schemas.microsoft.com/office/powerpoint/2010/main" val="193444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fld id="{2700F88F-0ED8-41B0-A56F-1D0FC3991892}" type="slidenum">
              <a:rPr lang="en-US" altLang="en-US" sz="1200"/>
              <a:pPr/>
              <a:t>10</a:t>
            </a:fld>
            <a:endParaRPr lang="en-US" altLang="en-US" sz="1200"/>
          </a:p>
        </p:txBody>
      </p:sp>
    </p:spTree>
    <p:extLst>
      <p:ext uri="{BB962C8B-B14F-4D97-AF65-F5344CB8AC3E}">
        <p14:creationId xmlns:p14="http://schemas.microsoft.com/office/powerpoint/2010/main" val="157394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1A0E5A-3A09-4550-AD45-66C79BA98A9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148720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A0E5A-3A09-4550-AD45-66C79BA98A9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295119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A0E5A-3A09-4550-AD45-66C79BA98A9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226323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A0E5A-3A09-4550-AD45-66C79BA98A9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226152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A0E5A-3A09-4550-AD45-66C79BA98A9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282236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1A0E5A-3A09-4550-AD45-66C79BA98A9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120886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1A0E5A-3A09-4550-AD45-66C79BA98A9E}"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262875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1A0E5A-3A09-4550-AD45-66C79BA98A9E}"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226959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A0E5A-3A09-4550-AD45-66C79BA98A9E}"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332519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A0E5A-3A09-4550-AD45-66C79BA98A9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10687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A0E5A-3A09-4550-AD45-66C79BA98A9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03AD-22F3-44A7-8C9F-759C684D38EB}" type="slidenum">
              <a:rPr lang="en-US" smtClean="0"/>
              <a:t>‹#›</a:t>
            </a:fld>
            <a:endParaRPr lang="en-US"/>
          </a:p>
        </p:txBody>
      </p:sp>
    </p:spTree>
    <p:extLst>
      <p:ext uri="{BB962C8B-B14F-4D97-AF65-F5344CB8AC3E}">
        <p14:creationId xmlns:p14="http://schemas.microsoft.com/office/powerpoint/2010/main" val="106063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A0E5A-3A09-4550-AD45-66C79BA98A9E}" type="datetimeFigureOut">
              <a:rPr lang="en-US" smtClean="0"/>
              <a:t>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03AD-22F3-44A7-8C9F-759C684D38EB}" type="slidenum">
              <a:rPr lang="en-US" smtClean="0"/>
              <a:t>‹#›</a:t>
            </a:fld>
            <a:endParaRPr lang="en-US"/>
          </a:p>
        </p:txBody>
      </p:sp>
    </p:spTree>
    <p:extLst>
      <p:ext uri="{BB962C8B-B14F-4D97-AF65-F5344CB8AC3E}">
        <p14:creationId xmlns:p14="http://schemas.microsoft.com/office/powerpoint/2010/main" val="405174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idsinfo.nih.gov/contentfiles/lvguidelines/adult_oi.pdf.%20Accessed%2010/21/1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http://aidsinfo.nih.gov/contentfiles/lvguidelines/adult_oi.pdf.%20Accessed%2010/21/15"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aidsinfo.nih.gov/contentfiles/lvguidelines/adult_oi.pdf.%20Accessed%2010/21/15"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aidsinfo.nih.gov/contentfiles/lvguidelines/adult_oi.pdf.%20Accessed%2010/21/1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00113" y="608439"/>
            <a:ext cx="10429875" cy="1371600"/>
          </a:xfrm>
        </p:spPr>
        <p:txBody>
          <a:bodyPr>
            <a:normAutofit/>
          </a:bodyPr>
          <a:lstStyle/>
          <a:p>
            <a:pPr marL="457200">
              <a:lnSpc>
                <a:spcPct val="115000"/>
              </a:lnSpc>
              <a:spcBef>
                <a:spcPts val="0"/>
              </a:spcBef>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AAVMC/APTR One Health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Interprofessional</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Education </a:t>
            </a: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4000" b="1" dirty="0" smtClean="0">
                <a:effectLst/>
                <a:latin typeface="Calibri" panose="020F0502020204030204" pitchFamily="34" charset="0"/>
                <a:ea typeface="Calibri" panose="020F0502020204030204" pitchFamily="34" charset="0"/>
                <a:cs typeface="Times New Roman" panose="02020603050405020304" pitchFamily="18" charset="0"/>
              </a:rPr>
              <a:t>Pet Ownership Risks and Benefits</a:t>
            </a:r>
            <a:endParaRPr lang="en-US" altLang="en-US" sz="4000" b="1" dirty="0"/>
          </a:p>
        </p:txBody>
      </p:sp>
      <p:sp>
        <p:nvSpPr>
          <p:cNvPr id="11267" name="Rectangle 3"/>
          <p:cNvSpPr>
            <a:spLocks noGrp="1" noChangeArrowheads="1"/>
          </p:cNvSpPr>
          <p:nvPr>
            <p:ph type="subTitle" idx="1"/>
          </p:nvPr>
        </p:nvSpPr>
        <p:spPr>
          <a:xfrm>
            <a:off x="5043486" y="2570590"/>
            <a:ext cx="7148514" cy="1447800"/>
          </a:xfrm>
        </p:spPr>
        <p:txBody>
          <a:bodyPr>
            <a:noAutofit/>
          </a:bodyPr>
          <a:lstStyle/>
          <a:p>
            <a:pPr algn="ctr" eaLnBrk="1" hangingPunct="1">
              <a:lnSpc>
                <a:spcPct val="90000"/>
              </a:lnSpc>
            </a:pPr>
            <a:r>
              <a:rPr lang="en-US" altLang="en-US" sz="3000" dirty="0" smtClean="0"/>
              <a:t>Robert Ellis, MD, FAAFP</a:t>
            </a:r>
          </a:p>
          <a:p>
            <a:pPr algn="ctr" eaLnBrk="1" hangingPunct="1">
              <a:lnSpc>
                <a:spcPct val="90000"/>
              </a:lnSpc>
            </a:pPr>
            <a:r>
              <a:rPr lang="en-US" altLang="en-US" sz="3000" dirty="0" smtClean="0"/>
              <a:t>Associate Professor of Family Medicine</a:t>
            </a:r>
          </a:p>
          <a:p>
            <a:pPr algn="ctr" eaLnBrk="1" hangingPunct="1">
              <a:lnSpc>
                <a:spcPct val="90000"/>
              </a:lnSpc>
            </a:pPr>
            <a:r>
              <a:rPr lang="en-US" altLang="en-US" sz="3000" dirty="0" smtClean="0"/>
              <a:t>University of Cincinnati</a:t>
            </a:r>
          </a:p>
        </p:txBody>
      </p:sp>
      <p:sp>
        <p:nvSpPr>
          <p:cNvPr id="11268" name="Text Box 5"/>
          <p:cNvSpPr txBox="1">
            <a:spLocks noChangeArrowheads="1"/>
          </p:cNvSpPr>
          <p:nvPr/>
        </p:nvSpPr>
        <p:spPr bwMode="auto">
          <a:xfrm>
            <a:off x="5043486" y="4450618"/>
            <a:ext cx="71485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pPr algn="ctr"/>
            <a:r>
              <a:rPr lang="en-US" altLang="en-US" sz="3000" dirty="0">
                <a:latin typeface="+mn-lt"/>
              </a:rPr>
              <a:t>Carrie Ellis, DVM, MS</a:t>
            </a:r>
          </a:p>
          <a:p>
            <a:pPr algn="ctr"/>
            <a:r>
              <a:rPr lang="en-US" altLang="en-US" sz="3000" dirty="0">
                <a:latin typeface="+mn-lt"/>
              </a:rPr>
              <a:t>Associate Veterinarian</a:t>
            </a:r>
          </a:p>
          <a:p>
            <a:pPr algn="ctr"/>
            <a:r>
              <a:rPr lang="en-US" altLang="en-US" sz="3000" dirty="0">
                <a:latin typeface="+mn-lt"/>
              </a:rPr>
              <a:t>The Animal Hospital on Mt. Lookout </a:t>
            </a:r>
            <a:r>
              <a:rPr lang="en-US" altLang="en-US" sz="3000" dirty="0" smtClean="0">
                <a:latin typeface="+mn-lt"/>
              </a:rPr>
              <a:t>Square</a:t>
            </a:r>
            <a:endParaRPr lang="en-US" altLang="en-US" sz="2800" dirty="0" smtClean="0"/>
          </a:p>
          <a:p>
            <a:pPr algn="ctr"/>
            <a:r>
              <a:rPr lang="en-US" altLang="en-US" sz="2800" dirty="0" smtClean="0">
                <a:latin typeface="+mn-lt"/>
              </a:rPr>
              <a:t>Cincinnati, Ohio</a:t>
            </a:r>
            <a:endParaRPr lang="en-US" altLang="en-US" sz="3000" dirty="0">
              <a:latin typeface="+mn-lt"/>
            </a:endParaRPr>
          </a:p>
        </p:txBody>
      </p:sp>
      <p:pic>
        <p:nvPicPr>
          <p:cNvPr id="11" name="Picture 5" descr="100_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12267"/>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3289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dirty="0" smtClean="0"/>
              <a:t>Benefit of Animals</a:t>
            </a:r>
          </a:p>
        </p:txBody>
      </p:sp>
      <p:sp>
        <p:nvSpPr>
          <p:cNvPr id="17411" name="Rectangle 3"/>
          <p:cNvSpPr>
            <a:spLocks noGrp="1" noChangeArrowheads="1"/>
          </p:cNvSpPr>
          <p:nvPr>
            <p:ph type="body" idx="1"/>
          </p:nvPr>
        </p:nvSpPr>
        <p:spPr>
          <a:xfrm>
            <a:off x="1181100" y="1562100"/>
            <a:ext cx="9829799" cy="4495800"/>
          </a:xfrm>
        </p:spPr>
        <p:txBody>
          <a:bodyPr>
            <a:noAutofit/>
          </a:bodyPr>
          <a:lstStyle/>
          <a:p>
            <a:pPr eaLnBrk="1" hangingPunct="1">
              <a:lnSpc>
                <a:spcPct val="80000"/>
              </a:lnSpc>
            </a:pPr>
            <a:r>
              <a:rPr lang="en-US" altLang="en-US" sz="3200" dirty="0" smtClean="0"/>
              <a:t>Pet owners </a:t>
            </a:r>
            <a:r>
              <a:rPr lang="en-US" altLang="en-US" sz="3200" dirty="0"/>
              <a:t>have 15% fewer </a:t>
            </a:r>
            <a:r>
              <a:rPr lang="en-US" altLang="en-US" sz="3200" dirty="0" smtClean="0"/>
              <a:t>doctor </a:t>
            </a:r>
            <a:r>
              <a:rPr lang="en-US" altLang="en-US" sz="3200" dirty="0"/>
              <a:t>visits.  (Headey 2007)</a:t>
            </a:r>
          </a:p>
          <a:p>
            <a:pPr eaLnBrk="1" hangingPunct="1">
              <a:lnSpc>
                <a:spcPct val="80000"/>
              </a:lnSpc>
            </a:pPr>
            <a:r>
              <a:rPr lang="en-US" altLang="en-US" sz="3200" dirty="0"/>
              <a:t>Seniors who own pets coped better with stressful life events without entering the healthcare system. (Raina 1998) </a:t>
            </a:r>
          </a:p>
          <a:p>
            <a:pPr eaLnBrk="1" hangingPunct="1">
              <a:lnSpc>
                <a:spcPct val="80000"/>
              </a:lnSpc>
            </a:pPr>
            <a:r>
              <a:rPr lang="en-US" altLang="en-US" sz="3200" dirty="0"/>
              <a:t>Pet owners have lower blood pressure. (</a:t>
            </a:r>
            <a:r>
              <a:rPr lang="en-US" altLang="en-US" sz="3200" dirty="0" err="1" smtClean="0"/>
              <a:t>Friedmann</a:t>
            </a:r>
            <a:r>
              <a:rPr lang="en-US" altLang="en-US" sz="3200" dirty="0" smtClean="0"/>
              <a:t> 1983</a:t>
            </a:r>
            <a:r>
              <a:rPr lang="en-US" altLang="en-US" sz="3200" dirty="0"/>
              <a:t>, Anderson 1992)</a:t>
            </a:r>
          </a:p>
          <a:p>
            <a:pPr eaLnBrk="1" hangingPunct="1">
              <a:lnSpc>
                <a:spcPct val="80000"/>
              </a:lnSpc>
            </a:pPr>
            <a:r>
              <a:rPr lang="en-US" altLang="en-US" sz="3200" dirty="0"/>
              <a:t>Pet owners have lower triglyceride and cholesterol levels than non-owners. (Anderson, 1992</a:t>
            </a:r>
            <a:r>
              <a:rPr lang="en-US" altLang="en-US" sz="3200" dirty="0" smtClean="0"/>
              <a:t>)</a:t>
            </a:r>
            <a:endParaRPr lang="en-US" altLang="en-US" sz="3200" dirty="0"/>
          </a:p>
        </p:txBody>
      </p:sp>
    </p:spTree>
    <p:extLst>
      <p:ext uri="{BB962C8B-B14F-4D97-AF65-F5344CB8AC3E}">
        <p14:creationId xmlns:p14="http://schemas.microsoft.com/office/powerpoint/2010/main" val="3217969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dirty="0" smtClean="0"/>
              <a:t>Benefit of Animals</a:t>
            </a:r>
          </a:p>
        </p:txBody>
      </p:sp>
      <p:sp>
        <p:nvSpPr>
          <p:cNvPr id="17411" name="Rectangle 3"/>
          <p:cNvSpPr>
            <a:spLocks noGrp="1" noChangeArrowheads="1"/>
          </p:cNvSpPr>
          <p:nvPr>
            <p:ph type="body" idx="1"/>
          </p:nvPr>
        </p:nvSpPr>
        <p:spPr>
          <a:xfrm>
            <a:off x="1181101" y="1690688"/>
            <a:ext cx="9505949" cy="4495800"/>
          </a:xfrm>
        </p:spPr>
        <p:txBody>
          <a:bodyPr>
            <a:noAutofit/>
          </a:bodyPr>
          <a:lstStyle/>
          <a:p>
            <a:pPr eaLnBrk="1" hangingPunct="1">
              <a:lnSpc>
                <a:spcPct val="80000"/>
              </a:lnSpc>
            </a:pPr>
            <a:r>
              <a:rPr lang="en-US" altLang="en-US" sz="3200" dirty="0" smtClean="0"/>
              <a:t>Pet </a:t>
            </a:r>
            <a:r>
              <a:rPr lang="en-US" altLang="en-US" sz="3200" dirty="0"/>
              <a:t>owners have a higher one-year survival rates following coronary heart disease. (Friedman, 1980, 1995)</a:t>
            </a:r>
          </a:p>
          <a:p>
            <a:pPr eaLnBrk="1" hangingPunct="1">
              <a:lnSpc>
                <a:spcPct val="80000"/>
              </a:lnSpc>
            </a:pPr>
            <a:r>
              <a:rPr lang="en-US" altLang="en-US" sz="3200" dirty="0"/>
              <a:t>Children exposed to pets during the first year of life have a lower frequency of allergic rhinitis and asthma. (</a:t>
            </a:r>
            <a:r>
              <a:rPr lang="en-US" altLang="en-US" sz="3200" dirty="0" err="1"/>
              <a:t>Hesselmar</a:t>
            </a:r>
            <a:r>
              <a:rPr lang="en-US" altLang="en-US" sz="3200" dirty="0"/>
              <a:t> 1999, </a:t>
            </a:r>
            <a:r>
              <a:rPr lang="en-US" altLang="en-US" sz="3200" dirty="0" err="1"/>
              <a:t>Celedon</a:t>
            </a:r>
            <a:r>
              <a:rPr lang="en-US" altLang="en-US" sz="3200" dirty="0"/>
              <a:t> 2002, </a:t>
            </a:r>
            <a:r>
              <a:rPr lang="en-US" altLang="en-US" sz="3200" dirty="0" err="1"/>
              <a:t>Perzanowski</a:t>
            </a:r>
            <a:r>
              <a:rPr lang="en-US" altLang="en-US" sz="3200" dirty="0"/>
              <a:t> </a:t>
            </a:r>
            <a:r>
              <a:rPr lang="en-US" altLang="en-US" sz="3200" dirty="0" smtClean="0"/>
              <a:t>2002, </a:t>
            </a:r>
            <a:r>
              <a:rPr lang="en-US" altLang="en-US" sz="3200" dirty="0" err="1" smtClean="0"/>
              <a:t>Gern</a:t>
            </a:r>
            <a:r>
              <a:rPr lang="en-US" altLang="en-US" sz="3200" dirty="0" smtClean="0"/>
              <a:t> 2006, </a:t>
            </a:r>
            <a:r>
              <a:rPr lang="en-US" altLang="en-US" sz="3200" dirty="0" err="1" smtClean="0"/>
              <a:t>Wegienka</a:t>
            </a:r>
            <a:r>
              <a:rPr lang="en-US" altLang="en-US" sz="3200" dirty="0" smtClean="0"/>
              <a:t> 2011)</a:t>
            </a:r>
            <a:endParaRPr lang="en-US" altLang="en-US" sz="3200" dirty="0"/>
          </a:p>
          <a:p>
            <a:pPr eaLnBrk="1" hangingPunct="1">
              <a:lnSpc>
                <a:spcPct val="80000"/>
              </a:lnSpc>
            </a:pPr>
            <a:r>
              <a:rPr lang="en-US" altLang="en-US" sz="3200" dirty="0"/>
              <a:t>People who have AIDS that have pets have less depression and reduced stress. (Siegel 1999, </a:t>
            </a:r>
            <a:r>
              <a:rPr lang="en-US" altLang="en-US" sz="3200" dirty="0" err="1"/>
              <a:t>Carmack</a:t>
            </a:r>
            <a:r>
              <a:rPr lang="en-US" altLang="en-US" sz="3200" dirty="0"/>
              <a:t> 1991</a:t>
            </a:r>
            <a:r>
              <a:rPr lang="en-US" altLang="en-US" sz="3200" dirty="0" smtClean="0"/>
              <a:t>)</a:t>
            </a:r>
          </a:p>
          <a:p>
            <a:pPr eaLnBrk="1" hangingPunct="1">
              <a:lnSpc>
                <a:spcPct val="80000"/>
              </a:lnSpc>
            </a:pPr>
            <a:r>
              <a:rPr lang="en-US" altLang="en-US" sz="3200" dirty="0" smtClean="0"/>
              <a:t>Dog owners were more likely to be physically active.</a:t>
            </a:r>
            <a:endParaRPr lang="en-US" altLang="en-US" sz="3200" dirty="0"/>
          </a:p>
        </p:txBody>
      </p:sp>
    </p:spTree>
    <p:extLst>
      <p:ext uri="{BB962C8B-B14F-4D97-AF65-F5344CB8AC3E}">
        <p14:creationId xmlns:p14="http://schemas.microsoft.com/office/powerpoint/2010/main" val="598689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dirty="0" smtClean="0"/>
              <a:t>Benefit of Animals</a:t>
            </a:r>
          </a:p>
        </p:txBody>
      </p:sp>
      <p:sp>
        <p:nvSpPr>
          <p:cNvPr id="17411" name="Rectangle 3"/>
          <p:cNvSpPr>
            <a:spLocks noGrp="1" noChangeArrowheads="1"/>
          </p:cNvSpPr>
          <p:nvPr>
            <p:ph type="body" idx="1"/>
          </p:nvPr>
        </p:nvSpPr>
        <p:spPr>
          <a:xfrm>
            <a:off x="1181101" y="1690688"/>
            <a:ext cx="6591299" cy="4495800"/>
          </a:xfrm>
        </p:spPr>
        <p:txBody>
          <a:bodyPr>
            <a:noAutofit/>
          </a:bodyPr>
          <a:lstStyle/>
          <a:p>
            <a:pPr>
              <a:lnSpc>
                <a:spcPct val="80000"/>
              </a:lnSpc>
            </a:pPr>
            <a:r>
              <a:rPr lang="en-US" altLang="en-US" sz="3200" dirty="0" smtClean="0"/>
              <a:t>Seniors who own dogs require less doctor visits. (Siegel 1990)</a:t>
            </a:r>
          </a:p>
          <a:p>
            <a:pPr>
              <a:lnSpc>
                <a:spcPct val="80000"/>
              </a:lnSpc>
            </a:pPr>
            <a:r>
              <a:rPr lang="en-US" sz="3200" dirty="0"/>
              <a:t>Human health savings of $3.86 billion over 10 years have been linked to pet ownership as related to a decrease in doctor visits in studies in Austria and Germany (Heady, 2002) </a:t>
            </a:r>
            <a:endParaRPr lang="en-US" altLang="en-US" sz="3200"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03" t="19583" r="28519" b="23125"/>
          <a:stretch/>
        </p:blipFill>
        <p:spPr>
          <a:xfrm>
            <a:off x="7772400" y="1690688"/>
            <a:ext cx="3943351" cy="4286252"/>
          </a:xfrm>
          <a:prstGeom prst="rect">
            <a:avLst/>
          </a:prstGeom>
        </p:spPr>
      </p:pic>
    </p:spTree>
    <p:extLst>
      <p:ext uri="{BB962C8B-B14F-4D97-AF65-F5344CB8AC3E}">
        <p14:creationId xmlns:p14="http://schemas.microsoft.com/office/powerpoint/2010/main" val="533800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b="1" dirty="0" smtClean="0"/>
              <a:t>Special Populations</a:t>
            </a:r>
          </a:p>
        </p:txBody>
      </p:sp>
      <p:sp>
        <p:nvSpPr>
          <p:cNvPr id="18435" name="Rectangle 3"/>
          <p:cNvSpPr>
            <a:spLocks noGrp="1" noChangeArrowheads="1"/>
          </p:cNvSpPr>
          <p:nvPr>
            <p:ph type="body" idx="1"/>
          </p:nvPr>
        </p:nvSpPr>
        <p:spPr>
          <a:xfrm>
            <a:off x="1276350" y="1646239"/>
            <a:ext cx="8001000" cy="4267200"/>
          </a:xfrm>
        </p:spPr>
        <p:txBody>
          <a:bodyPr>
            <a:normAutofit/>
          </a:bodyPr>
          <a:lstStyle/>
          <a:p>
            <a:r>
              <a:rPr lang="en-US" altLang="en-US" sz="3600" dirty="0" smtClean="0"/>
              <a:t>Immunocompromised</a:t>
            </a:r>
          </a:p>
          <a:p>
            <a:r>
              <a:rPr lang="en-US" altLang="en-US" sz="3600" dirty="0" smtClean="0"/>
              <a:t>Diabetic mellitus</a:t>
            </a:r>
          </a:p>
          <a:p>
            <a:r>
              <a:rPr lang="en-US" altLang="en-US" sz="3600" dirty="0" smtClean="0"/>
              <a:t>Young children</a:t>
            </a:r>
          </a:p>
          <a:p>
            <a:r>
              <a:rPr lang="en-US" altLang="en-US" sz="3600" dirty="0" smtClean="0"/>
              <a:t>Elderly</a:t>
            </a:r>
          </a:p>
        </p:txBody>
      </p:sp>
      <p:sp>
        <p:nvSpPr>
          <p:cNvPr id="18436" name="Text Box 4"/>
          <p:cNvSpPr txBox="1">
            <a:spLocks noChangeArrowheads="1"/>
          </p:cNvSpPr>
          <p:nvPr/>
        </p:nvSpPr>
        <p:spPr bwMode="auto">
          <a:xfrm>
            <a:off x="2019300" y="6244005"/>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pPr>
              <a:spcBef>
                <a:spcPct val="50000"/>
              </a:spcBef>
            </a:pPr>
            <a:endParaRPr lang="en-US" altLang="en-US" sz="1800"/>
          </a:p>
        </p:txBody>
      </p:sp>
    </p:spTree>
    <p:extLst>
      <p:ext uri="{BB962C8B-B14F-4D97-AF65-F5344CB8AC3E}">
        <p14:creationId xmlns:p14="http://schemas.microsoft.com/office/powerpoint/2010/main" val="231796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b="1" dirty="0" smtClean="0"/>
              <a:t>Special Populations</a:t>
            </a:r>
          </a:p>
        </p:txBody>
      </p:sp>
      <p:sp>
        <p:nvSpPr>
          <p:cNvPr id="18435" name="Rectangle 3"/>
          <p:cNvSpPr>
            <a:spLocks noGrp="1" noChangeArrowheads="1"/>
          </p:cNvSpPr>
          <p:nvPr>
            <p:ph type="body" idx="1"/>
          </p:nvPr>
        </p:nvSpPr>
        <p:spPr>
          <a:xfrm>
            <a:off x="1276350" y="1646239"/>
            <a:ext cx="8001000" cy="4267200"/>
          </a:xfrm>
        </p:spPr>
        <p:txBody>
          <a:bodyPr>
            <a:normAutofit/>
          </a:bodyPr>
          <a:lstStyle/>
          <a:p>
            <a:r>
              <a:rPr lang="en-US" altLang="en-US" sz="3600" dirty="0" smtClean="0"/>
              <a:t>Immunocompromised</a:t>
            </a:r>
          </a:p>
          <a:p>
            <a:r>
              <a:rPr lang="en-US" altLang="en-US" sz="3600" dirty="0" smtClean="0"/>
              <a:t>Diabetic mellitus</a:t>
            </a:r>
          </a:p>
          <a:p>
            <a:r>
              <a:rPr lang="en-US" altLang="en-US" sz="3600" dirty="0" smtClean="0"/>
              <a:t>Young children</a:t>
            </a:r>
          </a:p>
          <a:p>
            <a:r>
              <a:rPr lang="en-US" altLang="en-US" sz="3600" dirty="0" smtClean="0"/>
              <a:t>Elderly</a:t>
            </a:r>
          </a:p>
        </p:txBody>
      </p:sp>
      <p:sp>
        <p:nvSpPr>
          <p:cNvPr id="18436" name="Text Box 4"/>
          <p:cNvSpPr txBox="1">
            <a:spLocks noChangeArrowheads="1"/>
          </p:cNvSpPr>
          <p:nvPr/>
        </p:nvSpPr>
        <p:spPr bwMode="auto">
          <a:xfrm>
            <a:off x="2019300" y="6244005"/>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pPr>
              <a:spcBef>
                <a:spcPct val="50000"/>
              </a:spcBef>
            </a:pPr>
            <a:endParaRPr lang="en-US" altLang="en-US" sz="1800"/>
          </a:p>
        </p:txBody>
      </p:sp>
      <p:sp>
        <p:nvSpPr>
          <p:cNvPr id="2" name="TextBox 1"/>
          <p:cNvSpPr txBox="1"/>
          <p:nvPr/>
        </p:nvSpPr>
        <p:spPr>
          <a:xfrm>
            <a:off x="2667000" y="2274155"/>
            <a:ext cx="7867650" cy="584775"/>
          </a:xfrm>
          <a:prstGeom prst="rect">
            <a:avLst/>
          </a:prstGeom>
          <a:solidFill>
            <a:srgbClr val="FFFF00"/>
          </a:solidFill>
        </p:spPr>
        <p:txBody>
          <a:bodyPr wrap="square" rtlCol="0">
            <a:spAutoFit/>
          </a:bodyPr>
          <a:lstStyle/>
          <a:p>
            <a:r>
              <a:rPr lang="en-US" sz="3200" dirty="0" smtClean="0"/>
              <a:t>Who do we consider immunocompromised?</a:t>
            </a:r>
            <a:endParaRPr lang="en-US" sz="3200" dirty="0"/>
          </a:p>
        </p:txBody>
      </p:sp>
    </p:spTree>
    <p:extLst>
      <p:ext uri="{BB962C8B-B14F-4D97-AF65-F5344CB8AC3E}">
        <p14:creationId xmlns:p14="http://schemas.microsoft.com/office/powerpoint/2010/main" val="3793611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b="1" dirty="0" smtClean="0"/>
              <a:t>Special Populations</a:t>
            </a:r>
          </a:p>
        </p:txBody>
      </p:sp>
      <p:sp>
        <p:nvSpPr>
          <p:cNvPr id="18435" name="Rectangle 3"/>
          <p:cNvSpPr>
            <a:spLocks noGrp="1" noChangeArrowheads="1"/>
          </p:cNvSpPr>
          <p:nvPr>
            <p:ph type="body" idx="1"/>
          </p:nvPr>
        </p:nvSpPr>
        <p:spPr>
          <a:xfrm>
            <a:off x="1276350" y="1646239"/>
            <a:ext cx="8001000" cy="4267200"/>
          </a:xfrm>
        </p:spPr>
        <p:txBody>
          <a:bodyPr>
            <a:normAutofit/>
          </a:bodyPr>
          <a:lstStyle/>
          <a:p>
            <a:r>
              <a:rPr lang="en-US" altLang="en-US" sz="3600" dirty="0" smtClean="0"/>
              <a:t>Immunocompromised</a:t>
            </a:r>
          </a:p>
          <a:p>
            <a:r>
              <a:rPr lang="en-US" altLang="en-US" sz="3600" dirty="0" smtClean="0"/>
              <a:t>Diabetic mellitus</a:t>
            </a:r>
          </a:p>
          <a:p>
            <a:r>
              <a:rPr lang="en-US" altLang="en-US" sz="3600" dirty="0" smtClean="0"/>
              <a:t>Young children</a:t>
            </a:r>
          </a:p>
          <a:p>
            <a:r>
              <a:rPr lang="en-US" altLang="en-US" sz="3600" dirty="0" smtClean="0"/>
              <a:t>Elderly</a:t>
            </a:r>
          </a:p>
        </p:txBody>
      </p:sp>
      <p:sp>
        <p:nvSpPr>
          <p:cNvPr id="18436" name="Text Box 4"/>
          <p:cNvSpPr txBox="1">
            <a:spLocks noChangeArrowheads="1"/>
          </p:cNvSpPr>
          <p:nvPr/>
        </p:nvSpPr>
        <p:spPr bwMode="auto">
          <a:xfrm>
            <a:off x="2019300" y="6244005"/>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pPr>
              <a:spcBef>
                <a:spcPct val="50000"/>
              </a:spcBef>
            </a:pPr>
            <a:endParaRPr lang="en-US" altLang="en-US" sz="1800"/>
          </a:p>
        </p:txBody>
      </p:sp>
      <p:sp>
        <p:nvSpPr>
          <p:cNvPr id="2" name="TextBox 1"/>
          <p:cNvSpPr txBox="1"/>
          <p:nvPr/>
        </p:nvSpPr>
        <p:spPr>
          <a:xfrm>
            <a:off x="2667000" y="2274155"/>
            <a:ext cx="7867650" cy="584775"/>
          </a:xfrm>
          <a:prstGeom prst="rect">
            <a:avLst/>
          </a:prstGeom>
          <a:solidFill>
            <a:srgbClr val="FFFF00"/>
          </a:solidFill>
        </p:spPr>
        <p:txBody>
          <a:bodyPr wrap="square" rtlCol="0">
            <a:spAutoFit/>
          </a:bodyPr>
          <a:lstStyle/>
          <a:p>
            <a:r>
              <a:rPr lang="en-US" sz="3200" dirty="0" smtClean="0"/>
              <a:t>Who do we consider immunocompromised?</a:t>
            </a:r>
            <a:endParaRPr lang="en-US" sz="3200" dirty="0"/>
          </a:p>
        </p:txBody>
      </p:sp>
      <p:sp>
        <p:nvSpPr>
          <p:cNvPr id="3" name="TextBox 2"/>
          <p:cNvSpPr txBox="1"/>
          <p:nvPr/>
        </p:nvSpPr>
        <p:spPr>
          <a:xfrm>
            <a:off x="2667000" y="2887663"/>
            <a:ext cx="7867650" cy="1938992"/>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sz="2000" dirty="0" smtClean="0"/>
              <a:t>HIV positive patients</a:t>
            </a:r>
          </a:p>
          <a:p>
            <a:pPr marL="285750" indent="-285750">
              <a:buFont typeface="Arial" panose="020B0604020202020204" pitchFamily="34" charset="0"/>
              <a:buChar char="•"/>
            </a:pPr>
            <a:r>
              <a:rPr lang="en-US" sz="2000" dirty="0" smtClean="0"/>
              <a:t>Patients on chronic oral steroids</a:t>
            </a:r>
          </a:p>
          <a:p>
            <a:pPr marL="285750" indent="-285750">
              <a:buFont typeface="Arial" panose="020B0604020202020204" pitchFamily="34" charset="0"/>
              <a:buChar char="•"/>
            </a:pPr>
            <a:r>
              <a:rPr lang="en-US" sz="2000" dirty="0" smtClean="0"/>
              <a:t>Patients with cancer during active treatment</a:t>
            </a:r>
          </a:p>
          <a:p>
            <a:pPr marL="285750" indent="-285750">
              <a:buFont typeface="Arial" panose="020B0604020202020204" pitchFamily="34" charset="0"/>
              <a:buChar char="•"/>
            </a:pPr>
            <a:r>
              <a:rPr lang="en-US" sz="2000" dirty="0" smtClean="0"/>
              <a:t>Patients with previous organ transplant</a:t>
            </a:r>
          </a:p>
          <a:p>
            <a:pPr marL="285750" indent="-285750">
              <a:buFont typeface="Arial" panose="020B0604020202020204" pitchFamily="34" charset="0"/>
              <a:buChar char="•"/>
            </a:pPr>
            <a:r>
              <a:rPr lang="en-US" sz="2000" dirty="0" smtClean="0"/>
              <a:t>Other immunosuppressant medications</a:t>
            </a:r>
          </a:p>
          <a:p>
            <a:pPr marL="742950" lvl="1" indent="-285750">
              <a:buFont typeface="Arial" panose="020B0604020202020204" pitchFamily="34" charset="0"/>
              <a:buChar char="•"/>
            </a:pPr>
            <a:r>
              <a:rPr lang="en-US" sz="2000" dirty="0" smtClean="0"/>
              <a:t>Methotrexate, TNF blocker, </a:t>
            </a:r>
            <a:r>
              <a:rPr lang="en-US" sz="2000" dirty="0" err="1" smtClean="0"/>
              <a:t>etc</a:t>
            </a:r>
            <a:endParaRPr lang="en-US" sz="2000" dirty="0"/>
          </a:p>
        </p:txBody>
      </p:sp>
      <p:pic>
        <p:nvPicPr>
          <p:cNvPr id="4" name="Picture 3"/>
          <p:cNvPicPr>
            <a:picLocks noChangeAspect="1"/>
          </p:cNvPicPr>
          <p:nvPr/>
        </p:nvPicPr>
        <p:blipFill>
          <a:blip r:embed="rId3"/>
          <a:stretch>
            <a:fillRect/>
          </a:stretch>
        </p:blipFill>
        <p:spPr>
          <a:xfrm>
            <a:off x="8467035" y="2971802"/>
            <a:ext cx="3096315" cy="3638916"/>
          </a:xfrm>
          <a:prstGeom prst="rect">
            <a:avLst/>
          </a:prstGeom>
        </p:spPr>
      </p:pic>
    </p:spTree>
    <p:extLst>
      <p:ext uri="{BB962C8B-B14F-4D97-AF65-F5344CB8AC3E}">
        <p14:creationId xmlns:p14="http://schemas.microsoft.com/office/powerpoint/2010/main" val="1580859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365125"/>
            <a:ext cx="7262813" cy="1325563"/>
          </a:xfrm>
        </p:spPr>
        <p:txBody>
          <a:bodyPr/>
          <a:lstStyle/>
          <a:p>
            <a:r>
              <a:rPr lang="en-US" altLang="en-US" sz="3400" b="1" dirty="0">
                <a:solidFill>
                  <a:prstClr val="black"/>
                </a:solidFill>
              </a:rPr>
              <a:t>Patients with HIV and Immunocompromised</a:t>
            </a:r>
            <a:endParaRPr lang="en-US" altLang="en-US" b="1" dirty="0" smtClean="0"/>
          </a:p>
        </p:txBody>
      </p:sp>
      <p:sp>
        <p:nvSpPr>
          <p:cNvPr id="18435" name="Rectangle 3"/>
          <p:cNvSpPr>
            <a:spLocks noGrp="1" noChangeArrowheads="1"/>
          </p:cNvSpPr>
          <p:nvPr>
            <p:ph type="body" idx="1"/>
          </p:nvPr>
        </p:nvSpPr>
        <p:spPr>
          <a:xfrm>
            <a:off x="700087" y="1919289"/>
            <a:ext cx="7643813" cy="4267200"/>
          </a:xfrm>
        </p:spPr>
        <p:txBody>
          <a:bodyPr/>
          <a:lstStyle/>
          <a:p>
            <a:pPr eaLnBrk="1" hangingPunct="1"/>
            <a:r>
              <a:rPr lang="en-US" altLang="en-US" sz="2600" dirty="0" smtClean="0"/>
              <a:t>Do </a:t>
            </a:r>
            <a:r>
              <a:rPr lang="en-US" altLang="en-US" sz="2600" dirty="0"/>
              <a:t>not have to give up their pets (SOR </a:t>
            </a:r>
            <a:r>
              <a:rPr lang="en-US" altLang="en-US" sz="2600" dirty="0" smtClean="0"/>
              <a:t>AII)</a:t>
            </a:r>
            <a:endParaRPr lang="en-US" altLang="en-US" sz="2600" dirty="0"/>
          </a:p>
          <a:p>
            <a:pPr eaLnBrk="1" hangingPunct="1"/>
            <a:r>
              <a:rPr lang="en-US" altLang="en-US" sz="2600" dirty="0"/>
              <a:t>Although the risks are low, you can get an infection from pets or other animals. </a:t>
            </a:r>
          </a:p>
          <a:p>
            <a:pPr eaLnBrk="1" hangingPunct="1"/>
            <a:r>
              <a:rPr lang="en-US" altLang="en-US" sz="2600" dirty="0"/>
              <a:t>Simple precautions.</a:t>
            </a:r>
          </a:p>
          <a:p>
            <a:pPr eaLnBrk="1" hangingPunct="1"/>
            <a:r>
              <a:rPr lang="en-US" altLang="en-US" sz="2600" dirty="0"/>
              <a:t>HIV can </a:t>
            </a:r>
            <a:r>
              <a:rPr lang="en-US" altLang="en-US" sz="2600" i="1" dirty="0"/>
              <a:t>not</a:t>
            </a:r>
            <a:r>
              <a:rPr lang="en-US" altLang="en-US" sz="2600" dirty="0"/>
              <a:t> be spread by, or to, cats, dogs, birds, or other pets.</a:t>
            </a:r>
          </a:p>
        </p:txBody>
      </p:sp>
      <p:sp>
        <p:nvSpPr>
          <p:cNvPr id="18436" name="Text Box 4"/>
          <p:cNvSpPr txBox="1">
            <a:spLocks noChangeArrowheads="1"/>
          </p:cNvSpPr>
          <p:nvPr/>
        </p:nvSpPr>
        <p:spPr bwMode="auto">
          <a:xfrm>
            <a:off x="1981200" y="6248401"/>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pPr>
              <a:spcBef>
                <a:spcPct val="50000"/>
              </a:spcBef>
            </a:pPr>
            <a:endParaRPr lang="en-US" altLang="en-US" sz="1800"/>
          </a:p>
        </p:txBody>
      </p:sp>
      <p:sp>
        <p:nvSpPr>
          <p:cNvPr id="18437" name="Rectangle 5"/>
          <p:cNvSpPr>
            <a:spLocks noChangeArrowheads="1"/>
          </p:cNvSpPr>
          <p:nvPr/>
        </p:nvSpPr>
        <p:spPr bwMode="auto">
          <a:xfrm>
            <a:off x="0" y="6183383"/>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dirty="0" smtClean="0"/>
              <a:t>Panel on Opportunistic Infections in HIV-Infected Adults and Adolescents. Guidelines for the prevention and treatment of opportunistic infections in HIV-infected adults and adolescents:</a:t>
            </a:r>
          </a:p>
          <a:p>
            <a:r>
              <a:rPr lang="en-US" altLang="en-US" sz="1000" dirty="0" smtClean="0"/>
              <a:t>recommendations from the Centers for Disease Control and Prevention, the National Institutes of Health, and the HIV Medicine Association of the Infectious Diseases Society of America.</a:t>
            </a:r>
          </a:p>
          <a:p>
            <a:r>
              <a:rPr lang="en-US" altLang="en-US" sz="1000" dirty="0" smtClean="0"/>
              <a:t>Available at </a:t>
            </a:r>
            <a:r>
              <a:rPr lang="en-US" altLang="en-US" sz="1000" dirty="0" smtClean="0">
                <a:hlinkClick r:id="rId3"/>
              </a:rPr>
              <a:t>http://aidsinfo.nih.gov/contentfiles/lvguidelines/adult_oi.pdf. Accessed 10/21/15</a:t>
            </a:r>
            <a:r>
              <a:rPr lang="en-US" altLang="en-US" sz="1000" dirty="0" smtClean="0"/>
              <a:t>.</a:t>
            </a:r>
          </a:p>
          <a:p>
            <a:r>
              <a:rPr lang="en-US" altLang="en-US" sz="1000" dirty="0" smtClean="0"/>
              <a:t>Guidelines </a:t>
            </a:r>
            <a:r>
              <a:rPr lang="en-US" altLang="en-US" sz="1000" dirty="0"/>
              <a:t>for </a:t>
            </a:r>
            <a:r>
              <a:rPr lang="en-US" altLang="en-US" sz="1000" dirty="0" smtClean="0"/>
              <a:t>preventing infectious complication </a:t>
            </a:r>
            <a:r>
              <a:rPr lang="en-US" altLang="en-US" sz="1000" dirty="0"/>
              <a:t>among </a:t>
            </a:r>
            <a:r>
              <a:rPr lang="en-US" altLang="en-US" sz="1000" dirty="0" smtClean="0"/>
              <a:t>hematopoietic </a:t>
            </a:r>
            <a:r>
              <a:rPr lang="en-US" altLang="en-US" sz="1000" dirty="0"/>
              <a:t>cell transplant </a:t>
            </a:r>
            <a:r>
              <a:rPr lang="en-US" altLang="en-US" sz="1000" dirty="0" smtClean="0"/>
              <a:t>recipients: a global perspective. </a:t>
            </a:r>
            <a:r>
              <a:rPr lang="en-US" altLang="en-US" sz="1000" i="1" dirty="0" err="1" smtClean="0"/>
              <a:t>Biol</a:t>
            </a:r>
            <a:r>
              <a:rPr lang="en-US" altLang="en-US" sz="1000" i="1" dirty="0" smtClean="0"/>
              <a:t> Blood Marrow Transplant 15: 1143-1238 (2009)</a:t>
            </a:r>
            <a:endParaRPr lang="en-US" altLang="en-US" sz="1000" dirty="0"/>
          </a:p>
        </p:txBody>
      </p:sp>
      <p:pic>
        <p:nvPicPr>
          <p:cNvPr id="184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30391"/>
            <a:ext cx="4033833" cy="302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966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19802" y="373023"/>
            <a:ext cx="4805363" cy="1325563"/>
          </a:xfrm>
        </p:spPr>
        <p:txBody>
          <a:bodyPr/>
          <a:lstStyle/>
          <a:p>
            <a:pPr eaLnBrk="1" hangingPunct="1"/>
            <a:r>
              <a:rPr lang="en-US" altLang="en-US" sz="3400" dirty="0"/>
              <a:t>Patients with HIV and Immunocompromised</a:t>
            </a:r>
          </a:p>
        </p:txBody>
      </p:sp>
      <p:sp>
        <p:nvSpPr>
          <p:cNvPr id="19459" name="Rectangle 3"/>
          <p:cNvSpPr>
            <a:spLocks noGrp="1" noChangeArrowheads="1"/>
          </p:cNvSpPr>
          <p:nvPr>
            <p:ph type="body" sz="half" idx="1"/>
          </p:nvPr>
        </p:nvSpPr>
        <p:spPr>
          <a:xfrm>
            <a:off x="838200" y="1825625"/>
            <a:ext cx="4219575" cy="4351338"/>
          </a:xfrm>
        </p:spPr>
        <p:txBody>
          <a:bodyPr>
            <a:normAutofit lnSpcReduction="10000"/>
          </a:bodyPr>
          <a:lstStyle/>
          <a:p>
            <a:pPr eaLnBrk="1" hangingPunct="1">
              <a:lnSpc>
                <a:spcPct val="90000"/>
              </a:lnSpc>
              <a:buFont typeface="Wingdings" panose="05000000000000000000" pitchFamily="2" charset="2"/>
              <a:buNone/>
            </a:pPr>
            <a:r>
              <a:rPr lang="en-US" altLang="en-US" dirty="0"/>
              <a:t>Potential infections</a:t>
            </a:r>
          </a:p>
          <a:p>
            <a:pPr eaLnBrk="1" hangingPunct="1">
              <a:lnSpc>
                <a:spcPct val="90000"/>
              </a:lnSpc>
            </a:pPr>
            <a:r>
              <a:rPr lang="en-US" altLang="en-US" dirty="0"/>
              <a:t>Cryptosporidiosis</a:t>
            </a:r>
          </a:p>
          <a:p>
            <a:pPr eaLnBrk="1" hangingPunct="1">
              <a:lnSpc>
                <a:spcPct val="90000"/>
              </a:lnSpc>
            </a:pPr>
            <a:r>
              <a:rPr lang="en-US" altLang="en-US" dirty="0"/>
              <a:t>Toxoplasmosis</a:t>
            </a:r>
          </a:p>
          <a:p>
            <a:pPr eaLnBrk="1" hangingPunct="1">
              <a:lnSpc>
                <a:spcPct val="90000"/>
              </a:lnSpc>
            </a:pPr>
            <a:r>
              <a:rPr lang="en-US" altLang="en-US" dirty="0"/>
              <a:t>Mycobacterium </a:t>
            </a:r>
            <a:r>
              <a:rPr lang="en-US" altLang="en-US" dirty="0" err="1"/>
              <a:t>avium</a:t>
            </a:r>
            <a:r>
              <a:rPr lang="en-US" altLang="en-US" dirty="0"/>
              <a:t> complex</a:t>
            </a:r>
          </a:p>
          <a:p>
            <a:pPr eaLnBrk="1" hangingPunct="1">
              <a:lnSpc>
                <a:spcPct val="90000"/>
              </a:lnSpc>
            </a:pPr>
            <a:r>
              <a:rPr lang="en-US" altLang="en-US" dirty="0" smtClean="0"/>
              <a:t>Giardiasis</a:t>
            </a:r>
            <a:endParaRPr lang="en-US" altLang="en-US" dirty="0"/>
          </a:p>
          <a:p>
            <a:pPr eaLnBrk="1" hangingPunct="1">
              <a:lnSpc>
                <a:spcPct val="90000"/>
              </a:lnSpc>
            </a:pPr>
            <a:r>
              <a:rPr lang="en-US" altLang="en-US" dirty="0" smtClean="0"/>
              <a:t>Salmonellosis</a:t>
            </a:r>
            <a:endParaRPr lang="en-US" altLang="en-US" dirty="0"/>
          </a:p>
          <a:p>
            <a:pPr eaLnBrk="1" hangingPunct="1">
              <a:lnSpc>
                <a:spcPct val="90000"/>
              </a:lnSpc>
            </a:pPr>
            <a:r>
              <a:rPr lang="en-US" altLang="en-US" dirty="0" err="1" smtClean="0"/>
              <a:t>Campylobacteriosis</a:t>
            </a:r>
            <a:endParaRPr lang="en-US" altLang="en-US" dirty="0"/>
          </a:p>
          <a:p>
            <a:pPr eaLnBrk="1" hangingPunct="1">
              <a:lnSpc>
                <a:spcPct val="90000"/>
              </a:lnSpc>
            </a:pPr>
            <a:r>
              <a:rPr lang="en-US" altLang="en-US" dirty="0"/>
              <a:t>other diseases</a:t>
            </a:r>
          </a:p>
          <a:p>
            <a:pPr eaLnBrk="1" hangingPunct="1">
              <a:lnSpc>
                <a:spcPct val="90000"/>
              </a:lnSpc>
            </a:pPr>
            <a:endParaRPr lang="en-US" altLang="en-US" sz="2000" dirty="0"/>
          </a:p>
        </p:txBody>
      </p:sp>
      <p:sp>
        <p:nvSpPr>
          <p:cNvPr id="19461" name="Rectangle 6"/>
          <p:cNvSpPr>
            <a:spLocks noChangeArrowheads="1"/>
          </p:cNvSpPr>
          <p:nvPr/>
        </p:nvSpPr>
        <p:spPr bwMode="auto">
          <a:xfrm>
            <a:off x="0" y="6227058"/>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dirty="0" smtClean="0"/>
              <a:t>Panel on Opportunistic Infections in HIV-Infected Adults and Adolescents. Guidelines for the prevention and treatment of opportunistic infections in HIV-infected adults and adolescents:</a:t>
            </a:r>
          </a:p>
          <a:p>
            <a:r>
              <a:rPr lang="en-US" altLang="en-US" sz="1000" dirty="0" smtClean="0"/>
              <a:t>recommendations from the Centers for Disease Control and Prevention, the National Institutes of Health, and the HIV Medicine Association of the Infectious Diseases Society of America.</a:t>
            </a:r>
          </a:p>
          <a:p>
            <a:r>
              <a:rPr lang="en-US" altLang="en-US" sz="1000" dirty="0" smtClean="0"/>
              <a:t>Available at </a:t>
            </a:r>
            <a:r>
              <a:rPr lang="en-US" altLang="en-US" sz="1000" dirty="0" smtClean="0">
                <a:hlinkClick r:id="rId3"/>
              </a:rPr>
              <a:t>http://aidsinfo.nih.gov/contentfiles/lvguidelines/adult_oi.pdf. Accessed 10/21/15</a:t>
            </a:r>
            <a:r>
              <a:rPr lang="en-US" altLang="en-US" sz="1000" dirty="0" smtClean="0"/>
              <a:t>.</a:t>
            </a:r>
          </a:p>
          <a:p>
            <a:r>
              <a:rPr lang="en-US" altLang="en-US" sz="1000" dirty="0" smtClean="0"/>
              <a:t>Guidelines for preventing infectious complication among hematopoietic cell transplant recipients: a global perspective. </a:t>
            </a:r>
            <a:r>
              <a:rPr lang="en-US" altLang="en-US" sz="1000" i="1" dirty="0" err="1" smtClean="0"/>
              <a:t>Biol</a:t>
            </a:r>
            <a:r>
              <a:rPr lang="en-US" altLang="en-US" sz="1000" i="1" dirty="0" smtClean="0"/>
              <a:t> Blood Marrow Transplant 15: 1143-1238 (2009)</a:t>
            </a:r>
            <a:endParaRPr lang="en-US" altLang="en-US" sz="1000" dirty="0"/>
          </a:p>
        </p:txBody>
      </p:sp>
      <p:pic>
        <p:nvPicPr>
          <p:cNvPr id="12290" name="Picture 2" descr="tmpBC-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6767" y="88911"/>
            <a:ext cx="7270933" cy="615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55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0"/>
            <a:ext cx="10515600" cy="1325563"/>
          </a:xfrm>
        </p:spPr>
        <p:txBody>
          <a:bodyPr/>
          <a:lstStyle/>
          <a:p>
            <a:pPr eaLnBrk="1" hangingPunct="1"/>
            <a:r>
              <a:rPr lang="en-US" altLang="en-US" sz="3400" b="1" dirty="0"/>
              <a:t>Patients with HIV and Immunocompromised</a:t>
            </a:r>
          </a:p>
        </p:txBody>
      </p:sp>
      <p:sp>
        <p:nvSpPr>
          <p:cNvPr id="19460" name="Rectangle 4"/>
          <p:cNvSpPr>
            <a:spLocks noGrp="1" noChangeArrowheads="1"/>
          </p:cNvSpPr>
          <p:nvPr>
            <p:ph type="body" sz="half" idx="2"/>
          </p:nvPr>
        </p:nvSpPr>
        <p:spPr>
          <a:xfrm>
            <a:off x="1066800" y="1052512"/>
            <a:ext cx="5029200" cy="4419600"/>
          </a:xfrm>
        </p:spPr>
        <p:txBody>
          <a:bodyPr>
            <a:noAutofit/>
          </a:bodyPr>
          <a:lstStyle/>
          <a:p>
            <a:pPr eaLnBrk="1" hangingPunct="1">
              <a:lnSpc>
                <a:spcPct val="90000"/>
              </a:lnSpc>
              <a:buFont typeface="Wingdings" panose="05000000000000000000" pitchFamily="2" charset="2"/>
              <a:buNone/>
            </a:pPr>
            <a:r>
              <a:rPr lang="en-US" altLang="en-US" sz="2000" dirty="0"/>
              <a:t>Preventative measures (SOR IIIB)</a:t>
            </a:r>
          </a:p>
          <a:p>
            <a:pPr eaLnBrk="1" hangingPunct="1">
              <a:lnSpc>
                <a:spcPct val="90000"/>
              </a:lnSpc>
            </a:pPr>
            <a:r>
              <a:rPr lang="en-US" altLang="en-US" sz="2000" dirty="0"/>
              <a:t>Wash hands</a:t>
            </a:r>
          </a:p>
          <a:p>
            <a:pPr eaLnBrk="1" hangingPunct="1">
              <a:lnSpc>
                <a:spcPct val="90000"/>
              </a:lnSpc>
            </a:pPr>
            <a:r>
              <a:rPr lang="en-US" altLang="en-US" sz="2000" dirty="0"/>
              <a:t>Only feed commercial pet food</a:t>
            </a:r>
          </a:p>
          <a:p>
            <a:pPr eaLnBrk="1" hangingPunct="1">
              <a:lnSpc>
                <a:spcPct val="90000"/>
              </a:lnSpc>
            </a:pPr>
            <a:r>
              <a:rPr lang="en-US" altLang="en-US" sz="2000" dirty="0"/>
              <a:t>Avoid pets with diarrhea</a:t>
            </a:r>
          </a:p>
          <a:p>
            <a:pPr eaLnBrk="1" hangingPunct="1">
              <a:lnSpc>
                <a:spcPct val="90000"/>
              </a:lnSpc>
            </a:pPr>
            <a:r>
              <a:rPr lang="en-US" altLang="en-US" sz="2000" dirty="0"/>
              <a:t>Avoid pets &lt;6 m/o</a:t>
            </a:r>
          </a:p>
          <a:p>
            <a:pPr eaLnBrk="1" hangingPunct="1">
              <a:lnSpc>
                <a:spcPct val="90000"/>
              </a:lnSpc>
            </a:pPr>
            <a:r>
              <a:rPr lang="en-US" altLang="en-US" sz="2000" dirty="0"/>
              <a:t>Avoid stray animals</a:t>
            </a:r>
          </a:p>
          <a:p>
            <a:pPr eaLnBrk="1" hangingPunct="1">
              <a:lnSpc>
                <a:spcPct val="90000"/>
              </a:lnSpc>
            </a:pPr>
            <a:r>
              <a:rPr lang="en-US" altLang="en-US" sz="2000" dirty="0"/>
              <a:t>Don’t touch their stool</a:t>
            </a:r>
          </a:p>
          <a:p>
            <a:pPr eaLnBrk="1" hangingPunct="1">
              <a:lnSpc>
                <a:spcPct val="90000"/>
              </a:lnSpc>
            </a:pPr>
            <a:r>
              <a:rPr lang="en-US" altLang="en-US" sz="2000" dirty="0"/>
              <a:t>Keep cat’s nails clipped</a:t>
            </a:r>
          </a:p>
          <a:p>
            <a:pPr eaLnBrk="1" hangingPunct="1">
              <a:lnSpc>
                <a:spcPct val="90000"/>
              </a:lnSpc>
            </a:pPr>
            <a:r>
              <a:rPr lang="en-US" altLang="en-US" sz="2000" dirty="0"/>
              <a:t>Keep fleas off pets</a:t>
            </a:r>
          </a:p>
          <a:p>
            <a:pPr eaLnBrk="1" hangingPunct="1">
              <a:lnSpc>
                <a:spcPct val="90000"/>
              </a:lnSpc>
            </a:pPr>
            <a:r>
              <a:rPr lang="en-US" altLang="en-US" sz="2000" dirty="0"/>
              <a:t>Don’t let pets lick your face</a:t>
            </a:r>
          </a:p>
          <a:p>
            <a:pPr eaLnBrk="1" hangingPunct="1">
              <a:lnSpc>
                <a:spcPct val="90000"/>
              </a:lnSpc>
            </a:pPr>
            <a:r>
              <a:rPr lang="en-US" altLang="en-US" sz="2000" dirty="0"/>
              <a:t>Wear gloves when cleaning</a:t>
            </a:r>
          </a:p>
          <a:p>
            <a:pPr eaLnBrk="1" hangingPunct="1">
              <a:lnSpc>
                <a:spcPct val="90000"/>
              </a:lnSpc>
            </a:pPr>
            <a:r>
              <a:rPr lang="en-US" altLang="en-US" sz="2000" dirty="0"/>
              <a:t>Clean litter box/cage liners daily</a:t>
            </a:r>
          </a:p>
          <a:p>
            <a:pPr eaLnBrk="1" hangingPunct="1">
              <a:lnSpc>
                <a:spcPct val="90000"/>
              </a:lnSpc>
            </a:pPr>
            <a:r>
              <a:rPr lang="en-US" altLang="en-US" sz="2000" b="1" dirty="0"/>
              <a:t>Regular Veterinary Exams</a:t>
            </a:r>
          </a:p>
        </p:txBody>
      </p:sp>
      <p:sp>
        <p:nvSpPr>
          <p:cNvPr id="19461" name="Rectangle 6"/>
          <p:cNvSpPr>
            <a:spLocks noChangeArrowheads="1"/>
          </p:cNvSpPr>
          <p:nvPr/>
        </p:nvSpPr>
        <p:spPr bwMode="auto">
          <a:xfrm>
            <a:off x="0" y="6227058"/>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dirty="0" smtClean="0"/>
              <a:t>Panel on Opportunistic Infections in HIV-Infected Adults and Adolescents. Guidelines for the prevention and treatment of opportunistic infections in HIV-infected adults and adolescents:</a:t>
            </a:r>
          </a:p>
          <a:p>
            <a:r>
              <a:rPr lang="en-US" altLang="en-US" sz="1000" dirty="0" smtClean="0"/>
              <a:t>recommendations from the Centers for Disease Control and Prevention, the National Institutes of Health, and the HIV Medicine Association of the Infectious Diseases Society of America.</a:t>
            </a:r>
          </a:p>
          <a:p>
            <a:r>
              <a:rPr lang="en-US" altLang="en-US" sz="1000" dirty="0" smtClean="0"/>
              <a:t>Available at </a:t>
            </a:r>
            <a:r>
              <a:rPr lang="en-US" altLang="en-US" sz="1000" dirty="0" smtClean="0">
                <a:hlinkClick r:id="rId3"/>
              </a:rPr>
              <a:t>http://aidsinfo.nih.gov/contentfiles/lvguidelines/adult_oi.pdf. Accessed 10/21/15</a:t>
            </a:r>
            <a:r>
              <a:rPr lang="en-US" altLang="en-US" sz="1000" dirty="0" smtClean="0"/>
              <a:t>.</a:t>
            </a:r>
          </a:p>
          <a:p>
            <a:r>
              <a:rPr lang="en-US" altLang="en-US" sz="1000" dirty="0" smtClean="0"/>
              <a:t>Guidelines for preventing infectious complication among hematopoietic cell transplant recipients: a global perspective. </a:t>
            </a:r>
            <a:r>
              <a:rPr lang="en-US" altLang="en-US" sz="1000" i="1" dirty="0" err="1" smtClean="0"/>
              <a:t>Biol</a:t>
            </a:r>
            <a:r>
              <a:rPr lang="en-US" altLang="en-US" sz="1000" i="1" dirty="0" smtClean="0"/>
              <a:t> Blood Marrow Transplant 15: 1143-1238 (2009)</a:t>
            </a:r>
            <a:endParaRPr lang="en-US" altLang="en-US" sz="1000" dirty="0"/>
          </a:p>
        </p:txBody>
      </p:sp>
      <p:pic>
        <p:nvPicPr>
          <p:cNvPr id="3" name="Picture 2"/>
          <p:cNvPicPr>
            <a:picLocks noChangeAspect="1"/>
          </p:cNvPicPr>
          <p:nvPr/>
        </p:nvPicPr>
        <p:blipFill>
          <a:blip r:embed="rId4"/>
          <a:stretch>
            <a:fillRect/>
          </a:stretch>
        </p:blipFill>
        <p:spPr>
          <a:xfrm>
            <a:off x="6035089" y="1625420"/>
            <a:ext cx="4879192" cy="3632380"/>
          </a:xfrm>
          <a:prstGeom prst="rect">
            <a:avLst/>
          </a:prstGeom>
        </p:spPr>
      </p:pic>
    </p:spTree>
    <p:extLst>
      <p:ext uri="{BB962C8B-B14F-4D97-AF65-F5344CB8AC3E}">
        <p14:creationId xmlns:p14="http://schemas.microsoft.com/office/powerpoint/2010/main" val="3620994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400" b="1" dirty="0"/>
              <a:t>Patients with HIV and Immunocompromised</a:t>
            </a:r>
          </a:p>
        </p:txBody>
      </p:sp>
      <p:sp>
        <p:nvSpPr>
          <p:cNvPr id="20483" name="Rectangle 3"/>
          <p:cNvSpPr>
            <a:spLocks noGrp="1" noChangeArrowheads="1"/>
          </p:cNvSpPr>
          <p:nvPr>
            <p:ph type="body" idx="1"/>
          </p:nvPr>
        </p:nvSpPr>
        <p:spPr>
          <a:xfrm>
            <a:off x="838200" y="1825625"/>
            <a:ext cx="6472237" cy="4351338"/>
          </a:xfrm>
        </p:spPr>
        <p:txBody>
          <a:bodyPr/>
          <a:lstStyle/>
          <a:p>
            <a:pPr eaLnBrk="1" hangingPunct="1">
              <a:buFont typeface="Wingdings" panose="05000000000000000000" pitchFamily="2" charset="2"/>
              <a:buNone/>
            </a:pPr>
            <a:r>
              <a:rPr lang="en-US" altLang="en-US" sz="2600" dirty="0"/>
              <a:t>Pets to generally avoid</a:t>
            </a:r>
          </a:p>
          <a:p>
            <a:pPr eaLnBrk="1" hangingPunct="1"/>
            <a:r>
              <a:rPr lang="en-US" altLang="en-US" sz="2600" dirty="0"/>
              <a:t>Reptiles, including lizards, snakes, and turtles</a:t>
            </a:r>
          </a:p>
          <a:p>
            <a:pPr eaLnBrk="1" hangingPunct="1"/>
            <a:r>
              <a:rPr lang="en-US" altLang="en-US" sz="2600" dirty="0"/>
              <a:t>Baby chicks and ducklings </a:t>
            </a:r>
          </a:p>
          <a:p>
            <a:pPr eaLnBrk="1" hangingPunct="1"/>
            <a:r>
              <a:rPr lang="en-US" altLang="en-US" sz="2600" dirty="0"/>
              <a:t>Exotic pets (monkeys, etc.)</a:t>
            </a:r>
          </a:p>
          <a:p>
            <a:pPr eaLnBrk="1" hangingPunct="1"/>
            <a:r>
              <a:rPr lang="en-US" altLang="en-US" sz="2600" dirty="0"/>
              <a:t>Wild Animals</a:t>
            </a:r>
          </a:p>
          <a:p>
            <a:pPr eaLnBrk="1" hangingPunct="1"/>
            <a:endParaRPr lang="en-US" altLang="en-US" sz="2600" dirty="0"/>
          </a:p>
          <a:p>
            <a:pPr eaLnBrk="1" hangingPunct="1"/>
            <a:r>
              <a:rPr lang="en-US" altLang="en-US" sz="2600" dirty="0"/>
              <a:t>Extra caution with Farm animals including petting zoos</a:t>
            </a:r>
          </a:p>
        </p:txBody>
      </p:sp>
      <p:sp>
        <p:nvSpPr>
          <p:cNvPr id="20484" name="Rectangle 5"/>
          <p:cNvSpPr>
            <a:spLocks noChangeArrowheads="1"/>
          </p:cNvSpPr>
          <p:nvPr/>
        </p:nvSpPr>
        <p:spPr bwMode="auto">
          <a:xfrm>
            <a:off x="0" y="6176963"/>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dirty="0" smtClean="0"/>
              <a:t>Panel on Opportunistic Infections in HIV-Infected Adults and Adolescents. Guidelines for the prevention and treatment of opportunistic infections in HIV-infected adults and adolescents:</a:t>
            </a:r>
          </a:p>
          <a:p>
            <a:r>
              <a:rPr lang="en-US" altLang="en-US" sz="1000" dirty="0" smtClean="0"/>
              <a:t>recommendations from the Centers for Disease Control and Prevention, the National Institutes of Health, and the HIV Medicine Association of the Infectious Diseases Society of America.</a:t>
            </a:r>
          </a:p>
          <a:p>
            <a:r>
              <a:rPr lang="en-US" altLang="en-US" sz="1000" dirty="0" smtClean="0"/>
              <a:t>Available at </a:t>
            </a:r>
            <a:r>
              <a:rPr lang="en-US" altLang="en-US" sz="1000" dirty="0" smtClean="0">
                <a:hlinkClick r:id="rId3"/>
              </a:rPr>
              <a:t>http://aidsinfo.nih.gov/contentfiles/lvguidelines/adult_oi.pdf. Accessed 10/21/15</a:t>
            </a:r>
            <a:r>
              <a:rPr lang="en-US" altLang="en-US" sz="1000" dirty="0" smtClean="0"/>
              <a:t>.</a:t>
            </a:r>
          </a:p>
          <a:p>
            <a:r>
              <a:rPr lang="en-US" altLang="en-US" sz="1000" dirty="0" smtClean="0"/>
              <a:t>Guidelines for preventing infectious complication among hematopoietic cell transplant recipients: a global perspective. </a:t>
            </a:r>
            <a:r>
              <a:rPr lang="en-US" altLang="en-US" sz="1000" i="1" dirty="0" err="1" smtClean="0"/>
              <a:t>Biol</a:t>
            </a:r>
            <a:r>
              <a:rPr lang="en-US" altLang="en-US" sz="1000" i="1" dirty="0" smtClean="0"/>
              <a:t> Blood Marrow Transplant 15: 1143-1238 (2009)</a:t>
            </a:r>
            <a:endParaRPr lang="en-US" altLang="en-US" sz="10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7917" r="15463" b="25833"/>
          <a:stretch/>
        </p:blipFill>
        <p:spPr>
          <a:xfrm>
            <a:off x="7310437" y="1500187"/>
            <a:ext cx="4348163" cy="3857626"/>
          </a:xfrm>
          <a:prstGeom prst="rect">
            <a:avLst/>
          </a:prstGeom>
        </p:spPr>
      </p:pic>
    </p:spTree>
    <p:extLst>
      <p:ext uri="{BB962C8B-B14F-4D97-AF65-F5344CB8AC3E}">
        <p14:creationId xmlns:p14="http://schemas.microsoft.com/office/powerpoint/2010/main" val="3476148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Objectives</a:t>
            </a:r>
            <a:endParaRPr lang="en-US" b="1" dirty="0"/>
          </a:p>
        </p:txBody>
      </p:sp>
      <p:sp>
        <p:nvSpPr>
          <p:cNvPr id="5" name="Content Placeholder 4"/>
          <p:cNvSpPr>
            <a:spLocks noGrp="1"/>
          </p:cNvSpPr>
          <p:nvPr>
            <p:ph idx="1"/>
          </p:nvPr>
        </p:nvSpPr>
        <p:spPr>
          <a:xfrm>
            <a:off x="838200" y="1690688"/>
            <a:ext cx="6234113" cy="4351338"/>
          </a:xfrm>
        </p:spPr>
        <p:txBody>
          <a:bodyPr/>
          <a:lstStyle/>
          <a:p>
            <a:r>
              <a:rPr lang="en-US" sz="3600" dirty="0" smtClean="0"/>
              <a:t>Discuss the demographics of pet ownership in the U.S.</a:t>
            </a:r>
          </a:p>
          <a:p>
            <a:r>
              <a:rPr lang="en-US" sz="3600" dirty="0" smtClean="0"/>
              <a:t>Understand the risks and benefits of pet ownership</a:t>
            </a:r>
          </a:p>
          <a:p>
            <a:r>
              <a:rPr lang="en-US" altLang="en-US" sz="3600" dirty="0" smtClean="0"/>
              <a:t>Enable accurate patient education to minimize risk of zoonotic infections.</a:t>
            </a:r>
          </a:p>
          <a:p>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23680"/>
          <a:stretch/>
        </p:blipFill>
        <p:spPr>
          <a:xfrm>
            <a:off x="6972300" y="1199356"/>
            <a:ext cx="4957763" cy="4872037"/>
          </a:xfrm>
          <a:prstGeom prst="rect">
            <a:avLst/>
          </a:prstGeom>
        </p:spPr>
      </p:pic>
    </p:spTree>
    <p:extLst>
      <p:ext uri="{BB962C8B-B14F-4D97-AF65-F5344CB8AC3E}">
        <p14:creationId xmlns:p14="http://schemas.microsoft.com/office/powerpoint/2010/main" val="263205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400" b="1" dirty="0"/>
              <a:t>Infants and Young </a:t>
            </a:r>
            <a:r>
              <a:rPr lang="en-US" altLang="en-US" sz="3400" b="1" dirty="0" smtClean="0"/>
              <a:t>Children (Younger </a:t>
            </a:r>
            <a:r>
              <a:rPr lang="en-US" altLang="en-US" sz="3400" b="1" dirty="0"/>
              <a:t>than 5 y/o)</a:t>
            </a:r>
          </a:p>
        </p:txBody>
      </p:sp>
      <p:sp>
        <p:nvSpPr>
          <p:cNvPr id="21507" name="Rectangle 4"/>
          <p:cNvSpPr>
            <a:spLocks noGrp="1" noChangeArrowheads="1"/>
          </p:cNvSpPr>
          <p:nvPr>
            <p:ph type="body" sz="half" idx="1"/>
          </p:nvPr>
        </p:nvSpPr>
        <p:spPr/>
        <p:txBody>
          <a:bodyPr>
            <a:normAutofit/>
          </a:bodyPr>
          <a:lstStyle/>
          <a:p>
            <a:pPr eaLnBrk="1" hangingPunct="1"/>
            <a:r>
              <a:rPr lang="en-US" altLang="en-US" dirty="0"/>
              <a:t>Supervised while interacting with animals. </a:t>
            </a:r>
          </a:p>
          <a:p>
            <a:pPr eaLnBrk="1" hangingPunct="1"/>
            <a:r>
              <a:rPr lang="en-US" altLang="en-US" dirty="0"/>
              <a:t>Children should not be allowed to kiss pets or to put their hands or other objects into their mouths after handling animals. </a:t>
            </a:r>
          </a:p>
          <a:p>
            <a:pPr eaLnBrk="1" hangingPunct="1"/>
            <a:r>
              <a:rPr lang="en-US" altLang="en-US" dirty="0"/>
              <a:t>Wash hands after contact with animals. </a:t>
            </a:r>
          </a:p>
        </p:txBody>
      </p:sp>
      <p:pic>
        <p:nvPicPr>
          <p:cNvPr id="21509" name="Picture 8" descr="100_0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68785"/>
            <a:ext cx="5128684"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77000" y="5715298"/>
            <a:ext cx="5128684" cy="461665"/>
          </a:xfrm>
          <a:prstGeom prst="rect">
            <a:avLst/>
          </a:prstGeom>
          <a:solidFill>
            <a:srgbClr val="FFFF00"/>
          </a:solidFill>
        </p:spPr>
        <p:txBody>
          <a:bodyPr wrap="square" rtlCol="0">
            <a:spAutoFit/>
          </a:bodyPr>
          <a:lstStyle/>
          <a:p>
            <a:r>
              <a:rPr lang="en-US" sz="2400" dirty="0" smtClean="0"/>
              <a:t>What’s wrong with this picture?</a:t>
            </a:r>
            <a:endParaRPr lang="en-US" sz="2400" dirty="0"/>
          </a:p>
        </p:txBody>
      </p:sp>
    </p:spTree>
    <p:extLst>
      <p:ext uri="{BB962C8B-B14F-4D97-AF65-F5344CB8AC3E}">
        <p14:creationId xmlns:p14="http://schemas.microsoft.com/office/powerpoint/2010/main" val="2701308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400" b="1" dirty="0"/>
              <a:t>Infants and Young </a:t>
            </a:r>
            <a:r>
              <a:rPr lang="en-US" altLang="en-US" sz="3400" b="1" dirty="0" smtClean="0"/>
              <a:t>Children (Younger </a:t>
            </a:r>
            <a:r>
              <a:rPr lang="en-US" altLang="en-US" sz="3400" b="1" dirty="0"/>
              <a:t>than 5 y/o)</a:t>
            </a:r>
          </a:p>
        </p:txBody>
      </p:sp>
      <p:sp>
        <p:nvSpPr>
          <p:cNvPr id="21507" name="Rectangle 4"/>
          <p:cNvSpPr>
            <a:spLocks noGrp="1" noChangeArrowheads="1"/>
          </p:cNvSpPr>
          <p:nvPr>
            <p:ph type="body" sz="half" idx="1"/>
          </p:nvPr>
        </p:nvSpPr>
        <p:spPr/>
        <p:txBody>
          <a:bodyPr>
            <a:normAutofit/>
          </a:bodyPr>
          <a:lstStyle/>
          <a:p>
            <a:pPr eaLnBrk="1" hangingPunct="1"/>
            <a:r>
              <a:rPr lang="en-US" altLang="en-US" dirty="0"/>
              <a:t>Supervised while interacting with animals. </a:t>
            </a:r>
          </a:p>
          <a:p>
            <a:pPr eaLnBrk="1" hangingPunct="1"/>
            <a:r>
              <a:rPr lang="en-US" altLang="en-US" dirty="0"/>
              <a:t>Children should not be allowed to kiss pets or to put their hands or other objects into their mouths after handling animals. </a:t>
            </a:r>
          </a:p>
          <a:p>
            <a:pPr eaLnBrk="1" hangingPunct="1"/>
            <a:r>
              <a:rPr lang="en-US" altLang="en-US" dirty="0"/>
              <a:t>Wash hands after contact with animals. </a:t>
            </a:r>
          </a:p>
        </p:txBody>
      </p:sp>
      <p:pic>
        <p:nvPicPr>
          <p:cNvPr id="21509" name="Picture 8" descr="100_0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68785"/>
            <a:ext cx="5128684"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77000" y="5715298"/>
            <a:ext cx="5128684" cy="461665"/>
          </a:xfrm>
          <a:prstGeom prst="rect">
            <a:avLst/>
          </a:prstGeom>
          <a:solidFill>
            <a:srgbClr val="FFFF00"/>
          </a:solidFill>
        </p:spPr>
        <p:txBody>
          <a:bodyPr wrap="square" rtlCol="0">
            <a:spAutoFit/>
          </a:bodyPr>
          <a:lstStyle/>
          <a:p>
            <a:r>
              <a:rPr lang="en-US" sz="2400" dirty="0" smtClean="0"/>
              <a:t>What’s wrong with this picture?</a:t>
            </a:r>
            <a:endParaRPr lang="en-US" sz="2400" dirty="0"/>
          </a:p>
        </p:txBody>
      </p:sp>
      <p:sp>
        <p:nvSpPr>
          <p:cNvPr id="4" name="Left-Right Arrow Callout 3"/>
          <p:cNvSpPr/>
          <p:nvPr/>
        </p:nvSpPr>
        <p:spPr>
          <a:xfrm>
            <a:off x="7584017" y="4001294"/>
            <a:ext cx="2914650" cy="1085056"/>
          </a:xfrm>
          <a:prstGeom prst="lef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2 dogs</a:t>
            </a:r>
          </a:p>
          <a:p>
            <a:pPr algn="ctr"/>
            <a:r>
              <a:rPr lang="en-US" sz="2000" dirty="0" smtClean="0">
                <a:solidFill>
                  <a:schemeClr val="tx1"/>
                </a:solidFill>
              </a:rPr>
              <a:t>No adults</a:t>
            </a:r>
            <a:endParaRPr lang="en-US" sz="2000" dirty="0">
              <a:solidFill>
                <a:schemeClr val="tx1"/>
              </a:solidFill>
            </a:endParaRPr>
          </a:p>
        </p:txBody>
      </p:sp>
    </p:spTree>
    <p:extLst>
      <p:ext uri="{BB962C8B-B14F-4D97-AF65-F5344CB8AC3E}">
        <p14:creationId xmlns:p14="http://schemas.microsoft.com/office/powerpoint/2010/main" val="990835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400" b="1" dirty="0"/>
              <a:t>Infants and Young </a:t>
            </a:r>
            <a:r>
              <a:rPr lang="en-US" altLang="en-US" sz="3400" b="1" dirty="0" smtClean="0"/>
              <a:t>Children (Younger </a:t>
            </a:r>
            <a:r>
              <a:rPr lang="en-US" altLang="en-US" sz="3400" b="1" dirty="0"/>
              <a:t>than 5 y/o)</a:t>
            </a:r>
          </a:p>
        </p:txBody>
      </p:sp>
      <p:sp>
        <p:nvSpPr>
          <p:cNvPr id="21507" name="Rectangle 4"/>
          <p:cNvSpPr>
            <a:spLocks noGrp="1" noChangeArrowheads="1"/>
          </p:cNvSpPr>
          <p:nvPr>
            <p:ph type="body" sz="half" idx="1"/>
          </p:nvPr>
        </p:nvSpPr>
        <p:spPr/>
        <p:txBody>
          <a:bodyPr>
            <a:normAutofit/>
          </a:bodyPr>
          <a:lstStyle/>
          <a:p>
            <a:pPr eaLnBrk="1" hangingPunct="1"/>
            <a:r>
              <a:rPr lang="en-US" altLang="en-US" dirty="0"/>
              <a:t>Supervised while interacting with animals. </a:t>
            </a:r>
          </a:p>
          <a:p>
            <a:pPr eaLnBrk="1" hangingPunct="1"/>
            <a:r>
              <a:rPr lang="en-US" altLang="en-US" dirty="0"/>
              <a:t>Children should not be allowed to kiss pets or to put their hands or other objects into their mouths after handling animals. </a:t>
            </a:r>
          </a:p>
          <a:p>
            <a:pPr eaLnBrk="1" hangingPunct="1"/>
            <a:r>
              <a:rPr lang="en-US" altLang="en-US" dirty="0"/>
              <a:t>Wash hands after contact with animals. </a:t>
            </a:r>
          </a:p>
        </p:txBody>
      </p:sp>
      <p:pic>
        <p:nvPicPr>
          <p:cNvPr id="21509" name="Picture 8" descr="100_0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68785"/>
            <a:ext cx="5128684"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77000" y="5715298"/>
            <a:ext cx="5128684" cy="461665"/>
          </a:xfrm>
          <a:prstGeom prst="rect">
            <a:avLst/>
          </a:prstGeom>
          <a:solidFill>
            <a:srgbClr val="FFFF00"/>
          </a:solidFill>
        </p:spPr>
        <p:txBody>
          <a:bodyPr wrap="square" rtlCol="0">
            <a:spAutoFit/>
          </a:bodyPr>
          <a:lstStyle/>
          <a:p>
            <a:r>
              <a:rPr lang="en-US" sz="2400" dirty="0" smtClean="0"/>
              <a:t>What’s wrong with this picture?</a:t>
            </a:r>
            <a:endParaRPr lang="en-US" sz="2400" dirty="0"/>
          </a:p>
        </p:txBody>
      </p:sp>
      <p:sp>
        <p:nvSpPr>
          <p:cNvPr id="4" name="Left-Right Arrow Callout 3"/>
          <p:cNvSpPr/>
          <p:nvPr/>
        </p:nvSpPr>
        <p:spPr>
          <a:xfrm>
            <a:off x="7584017" y="4001294"/>
            <a:ext cx="2914650" cy="1085056"/>
          </a:xfrm>
          <a:prstGeom prst="lef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2 dogs</a:t>
            </a:r>
          </a:p>
          <a:p>
            <a:pPr algn="ctr"/>
            <a:r>
              <a:rPr lang="en-US" sz="2000" dirty="0" smtClean="0">
                <a:solidFill>
                  <a:schemeClr val="tx1"/>
                </a:solidFill>
              </a:rPr>
              <a:t>No adults</a:t>
            </a:r>
            <a:endParaRPr lang="en-US" sz="2000" dirty="0">
              <a:solidFill>
                <a:schemeClr val="tx1"/>
              </a:solidFill>
            </a:endParaRPr>
          </a:p>
        </p:txBody>
      </p:sp>
      <p:sp>
        <p:nvSpPr>
          <p:cNvPr id="5" name="Left Arrow Callout 4"/>
          <p:cNvSpPr/>
          <p:nvPr/>
        </p:nvSpPr>
        <p:spPr>
          <a:xfrm>
            <a:off x="8086725" y="2286448"/>
            <a:ext cx="2543175" cy="900112"/>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Also, bouncer too close to stairs</a:t>
            </a:r>
            <a:endParaRPr lang="en-US" dirty="0">
              <a:solidFill>
                <a:schemeClr val="tx1"/>
              </a:solidFill>
            </a:endParaRPr>
          </a:p>
        </p:txBody>
      </p:sp>
    </p:spTree>
    <p:extLst>
      <p:ext uri="{BB962C8B-B14F-4D97-AF65-F5344CB8AC3E}">
        <p14:creationId xmlns:p14="http://schemas.microsoft.com/office/powerpoint/2010/main" val="2993330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315" t="48542" r="20463" b="22707"/>
          <a:stretch/>
        </p:blipFill>
        <p:spPr>
          <a:xfrm>
            <a:off x="6755848" y="1721044"/>
            <a:ext cx="4945615" cy="4014676"/>
          </a:xfrm>
          <a:prstGeom prst="rect">
            <a:avLst/>
          </a:prstGeom>
        </p:spPr>
      </p:pic>
      <p:sp>
        <p:nvSpPr>
          <p:cNvPr id="21506" name="Rectangle 2"/>
          <p:cNvSpPr>
            <a:spLocks noGrp="1" noChangeArrowheads="1"/>
          </p:cNvSpPr>
          <p:nvPr>
            <p:ph type="title"/>
          </p:nvPr>
        </p:nvSpPr>
        <p:spPr/>
        <p:txBody>
          <a:bodyPr/>
          <a:lstStyle/>
          <a:p>
            <a:pPr eaLnBrk="1" hangingPunct="1"/>
            <a:r>
              <a:rPr lang="en-US" altLang="en-US" sz="3400" b="1" dirty="0"/>
              <a:t>Infants and Young </a:t>
            </a:r>
            <a:r>
              <a:rPr lang="en-US" altLang="en-US" sz="3400" b="1" dirty="0" smtClean="0"/>
              <a:t>Children (Younger </a:t>
            </a:r>
            <a:r>
              <a:rPr lang="en-US" altLang="en-US" sz="3400" b="1" dirty="0"/>
              <a:t>than 5 y/o)</a:t>
            </a:r>
          </a:p>
        </p:txBody>
      </p:sp>
      <p:sp>
        <p:nvSpPr>
          <p:cNvPr id="21508" name="Rectangle 5"/>
          <p:cNvSpPr>
            <a:spLocks noGrp="1" noChangeArrowheads="1"/>
          </p:cNvSpPr>
          <p:nvPr>
            <p:ph type="body" sz="half" idx="2"/>
          </p:nvPr>
        </p:nvSpPr>
        <p:spPr>
          <a:xfrm>
            <a:off x="838200" y="1690688"/>
            <a:ext cx="5181600" cy="4351338"/>
          </a:xfrm>
        </p:spPr>
        <p:txBody>
          <a:bodyPr>
            <a:normAutofit/>
          </a:bodyPr>
          <a:lstStyle/>
          <a:p>
            <a:pPr eaLnBrk="1" hangingPunct="1">
              <a:lnSpc>
                <a:spcPct val="90000"/>
              </a:lnSpc>
            </a:pPr>
            <a:r>
              <a:rPr lang="en-US" altLang="en-US" dirty="0"/>
              <a:t>CDC recommends to avoid contact with…</a:t>
            </a:r>
          </a:p>
          <a:p>
            <a:pPr lvl="1" eaLnBrk="1" hangingPunct="1">
              <a:lnSpc>
                <a:spcPct val="90000"/>
              </a:lnSpc>
            </a:pPr>
            <a:r>
              <a:rPr lang="en-US" altLang="en-US" sz="2800" dirty="0"/>
              <a:t>Reptiles (lizards, snakes and turtles) </a:t>
            </a:r>
          </a:p>
          <a:p>
            <a:pPr lvl="1" eaLnBrk="1" hangingPunct="1">
              <a:lnSpc>
                <a:spcPct val="90000"/>
              </a:lnSpc>
            </a:pPr>
            <a:r>
              <a:rPr lang="en-US" altLang="en-US" sz="2800" dirty="0"/>
              <a:t>Amphibians (frogs, toads, newts, and salamanders) </a:t>
            </a:r>
          </a:p>
          <a:p>
            <a:pPr lvl="1" eaLnBrk="1" hangingPunct="1">
              <a:lnSpc>
                <a:spcPct val="90000"/>
              </a:lnSpc>
            </a:pPr>
            <a:r>
              <a:rPr lang="en-US" altLang="en-US" sz="2800" dirty="0"/>
              <a:t>Chicks and ducklings </a:t>
            </a:r>
          </a:p>
          <a:p>
            <a:pPr lvl="1" eaLnBrk="1" hangingPunct="1">
              <a:lnSpc>
                <a:spcPct val="90000"/>
              </a:lnSpc>
            </a:pPr>
            <a:r>
              <a:rPr lang="en-US" altLang="en-US" sz="2800" dirty="0"/>
              <a:t>Petting zoos </a:t>
            </a:r>
          </a:p>
        </p:txBody>
      </p:sp>
    </p:spTree>
    <p:extLst>
      <p:ext uri="{BB962C8B-B14F-4D97-AF65-F5344CB8AC3E}">
        <p14:creationId xmlns:p14="http://schemas.microsoft.com/office/powerpoint/2010/main" val="2806952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315" t="48542" r="20463" b="22707"/>
          <a:stretch/>
        </p:blipFill>
        <p:spPr>
          <a:xfrm>
            <a:off x="6755848" y="1721044"/>
            <a:ext cx="4945615" cy="4014676"/>
          </a:xfrm>
          <a:prstGeom prst="rect">
            <a:avLst/>
          </a:prstGeom>
        </p:spPr>
      </p:pic>
      <p:sp>
        <p:nvSpPr>
          <p:cNvPr id="21506" name="Rectangle 2"/>
          <p:cNvSpPr>
            <a:spLocks noGrp="1" noChangeArrowheads="1"/>
          </p:cNvSpPr>
          <p:nvPr>
            <p:ph type="title"/>
          </p:nvPr>
        </p:nvSpPr>
        <p:spPr/>
        <p:txBody>
          <a:bodyPr/>
          <a:lstStyle/>
          <a:p>
            <a:pPr eaLnBrk="1" hangingPunct="1"/>
            <a:r>
              <a:rPr lang="en-US" altLang="en-US" sz="3400" b="1" dirty="0"/>
              <a:t>Infants and Young </a:t>
            </a:r>
            <a:r>
              <a:rPr lang="en-US" altLang="en-US" sz="3400" b="1" dirty="0" smtClean="0"/>
              <a:t>Children (Younger </a:t>
            </a:r>
            <a:r>
              <a:rPr lang="en-US" altLang="en-US" sz="3400" b="1" dirty="0"/>
              <a:t>than 5 y/o)</a:t>
            </a:r>
          </a:p>
        </p:txBody>
      </p:sp>
      <p:sp>
        <p:nvSpPr>
          <p:cNvPr id="21508" name="Rectangle 5"/>
          <p:cNvSpPr>
            <a:spLocks noGrp="1" noChangeArrowheads="1"/>
          </p:cNvSpPr>
          <p:nvPr>
            <p:ph type="body" sz="half" idx="2"/>
          </p:nvPr>
        </p:nvSpPr>
        <p:spPr>
          <a:xfrm>
            <a:off x="838200" y="1690688"/>
            <a:ext cx="5181600" cy="4351338"/>
          </a:xfrm>
        </p:spPr>
        <p:txBody>
          <a:bodyPr>
            <a:normAutofit/>
          </a:bodyPr>
          <a:lstStyle/>
          <a:p>
            <a:pPr eaLnBrk="1" hangingPunct="1">
              <a:lnSpc>
                <a:spcPct val="90000"/>
              </a:lnSpc>
            </a:pPr>
            <a:r>
              <a:rPr lang="en-US" altLang="en-US" dirty="0"/>
              <a:t>CDC recommends to avoid contact with…</a:t>
            </a:r>
          </a:p>
          <a:p>
            <a:pPr lvl="1" eaLnBrk="1" hangingPunct="1">
              <a:lnSpc>
                <a:spcPct val="90000"/>
              </a:lnSpc>
            </a:pPr>
            <a:r>
              <a:rPr lang="en-US" altLang="en-US" sz="2800" dirty="0"/>
              <a:t>Reptiles (lizards, snakes and turtles) </a:t>
            </a:r>
          </a:p>
          <a:p>
            <a:pPr lvl="1" eaLnBrk="1" hangingPunct="1">
              <a:lnSpc>
                <a:spcPct val="90000"/>
              </a:lnSpc>
            </a:pPr>
            <a:r>
              <a:rPr lang="en-US" altLang="en-US" sz="2800" dirty="0"/>
              <a:t>Amphibians (frogs, toads, newts, and salamanders) </a:t>
            </a:r>
          </a:p>
          <a:p>
            <a:pPr lvl="1" eaLnBrk="1" hangingPunct="1">
              <a:lnSpc>
                <a:spcPct val="90000"/>
              </a:lnSpc>
            </a:pPr>
            <a:r>
              <a:rPr lang="en-US" altLang="en-US" sz="2800" dirty="0"/>
              <a:t>Chicks and ducklings </a:t>
            </a:r>
          </a:p>
          <a:p>
            <a:pPr lvl="1" eaLnBrk="1" hangingPunct="1">
              <a:lnSpc>
                <a:spcPct val="90000"/>
              </a:lnSpc>
            </a:pPr>
            <a:r>
              <a:rPr lang="en-US" altLang="en-US" sz="2800" dirty="0"/>
              <a:t>Petting zoos </a:t>
            </a:r>
          </a:p>
        </p:txBody>
      </p:sp>
      <p:sp>
        <p:nvSpPr>
          <p:cNvPr id="3" name="Donut 2"/>
          <p:cNvSpPr/>
          <p:nvPr/>
        </p:nvSpPr>
        <p:spPr>
          <a:xfrm>
            <a:off x="838200" y="4043363"/>
            <a:ext cx="3328987" cy="1643063"/>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Left Arrow Callout 3"/>
          <p:cNvSpPr/>
          <p:nvPr/>
        </p:nvSpPr>
        <p:spPr>
          <a:xfrm>
            <a:off x="4335065" y="3436144"/>
            <a:ext cx="3637360" cy="2967039"/>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Not realistic:</a:t>
            </a:r>
          </a:p>
          <a:p>
            <a:pPr algn="ctr"/>
            <a:r>
              <a:rPr lang="en-US" sz="2400" dirty="0" smtClean="0">
                <a:solidFill>
                  <a:schemeClr val="tx1"/>
                </a:solidFill>
              </a:rPr>
              <a:t>I let my kids go.</a:t>
            </a:r>
          </a:p>
          <a:p>
            <a:pPr algn="ctr"/>
            <a:r>
              <a:rPr lang="en-US" sz="2400" dirty="0" smtClean="0">
                <a:solidFill>
                  <a:schemeClr val="tx1"/>
                </a:solidFill>
              </a:rPr>
              <a:t>Wash/sanitize hands immediately after and keep child’s hands out of his/her mouth.</a:t>
            </a:r>
            <a:endParaRPr lang="en-US" sz="2400" dirty="0">
              <a:solidFill>
                <a:schemeClr val="tx1"/>
              </a:solidFill>
            </a:endParaRPr>
          </a:p>
        </p:txBody>
      </p:sp>
    </p:spTree>
    <p:extLst>
      <p:ext uri="{BB962C8B-B14F-4D97-AF65-F5344CB8AC3E}">
        <p14:creationId xmlns:p14="http://schemas.microsoft.com/office/powerpoint/2010/main" val="1063193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Elderly</a:t>
            </a:r>
            <a:endParaRPr lang="en-US" sz="3600" b="1" dirty="0"/>
          </a:p>
        </p:txBody>
      </p:sp>
      <p:sp>
        <p:nvSpPr>
          <p:cNvPr id="3" name="Content Placeholder 2"/>
          <p:cNvSpPr>
            <a:spLocks noGrp="1"/>
          </p:cNvSpPr>
          <p:nvPr>
            <p:ph idx="1"/>
          </p:nvPr>
        </p:nvSpPr>
        <p:spPr/>
        <p:txBody>
          <a:bodyPr/>
          <a:lstStyle/>
          <a:p>
            <a:r>
              <a:rPr lang="en-US" dirty="0" smtClean="0"/>
              <a:t>Often prone to infections</a:t>
            </a:r>
          </a:p>
          <a:p>
            <a:r>
              <a:rPr lang="en-US" dirty="0" smtClean="0"/>
              <a:t>Decreased strength</a:t>
            </a:r>
          </a:p>
          <a:p>
            <a:r>
              <a:rPr lang="en-US" dirty="0" smtClean="0"/>
              <a:t>Poorer balance</a:t>
            </a:r>
          </a:p>
          <a:p>
            <a:r>
              <a:rPr lang="en-US" dirty="0" smtClean="0"/>
              <a:t>Thinner and more fragile skin</a:t>
            </a:r>
          </a:p>
          <a:p>
            <a:r>
              <a:rPr lang="en-US" dirty="0" smtClean="0"/>
              <a:t>Frequently on blood thinning medications</a:t>
            </a:r>
          </a:p>
          <a:p>
            <a:r>
              <a:rPr lang="en-US" dirty="0" smtClean="0"/>
              <a:t>Decreased sensory perception</a:t>
            </a:r>
          </a:p>
          <a:p>
            <a:r>
              <a:rPr lang="en-US" dirty="0" smtClean="0"/>
              <a:t>Grandparent’s pet may not be socialized to small children</a:t>
            </a:r>
            <a:endParaRPr lang="en-US" dirty="0"/>
          </a:p>
        </p:txBody>
      </p:sp>
      <p:pic>
        <p:nvPicPr>
          <p:cNvPr id="4" name="Picture 3"/>
          <p:cNvPicPr>
            <a:picLocks noChangeAspect="1"/>
          </p:cNvPicPr>
          <p:nvPr/>
        </p:nvPicPr>
        <p:blipFill>
          <a:blip r:embed="rId2"/>
          <a:stretch>
            <a:fillRect/>
          </a:stretch>
        </p:blipFill>
        <p:spPr>
          <a:xfrm>
            <a:off x="6657975" y="365124"/>
            <a:ext cx="5024438" cy="3349625"/>
          </a:xfrm>
          <a:prstGeom prst="rect">
            <a:avLst/>
          </a:prstGeom>
        </p:spPr>
      </p:pic>
    </p:spTree>
    <p:extLst>
      <p:ext uri="{BB962C8B-B14F-4D97-AF65-F5344CB8AC3E}">
        <p14:creationId xmlns:p14="http://schemas.microsoft.com/office/powerpoint/2010/main" val="1580297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NC Division of Public Health was notified of a cluster of 3 cases on hemolytic uremic syndrome caused by </a:t>
            </a:r>
            <a:r>
              <a:rPr lang="en-US" i="1" dirty="0" smtClean="0"/>
              <a:t>E. coli </a:t>
            </a:r>
            <a:r>
              <a:rPr lang="en-US" dirty="0" smtClean="0"/>
              <a:t>O157: H7.</a:t>
            </a:r>
          </a:p>
          <a:p>
            <a:r>
              <a:rPr lang="en-US" dirty="0" smtClean="0"/>
              <a:t>Upon investigation, with the help of local health departments, they identified 108 persons how became ill with a diarrheal illness.  78% of them visited a petting zoo (goats and sheep) at the state fair. 38 individuals were confirmed to have the same </a:t>
            </a:r>
            <a:r>
              <a:rPr lang="en-US" i="1" dirty="0" smtClean="0"/>
              <a:t>E. coli </a:t>
            </a:r>
            <a:r>
              <a:rPr lang="en-US" dirty="0" smtClean="0"/>
              <a:t>isolates</a:t>
            </a:r>
          </a:p>
          <a:p>
            <a:r>
              <a:rPr lang="en-US" dirty="0" smtClean="0"/>
              <a:t>Environmental sampling found </a:t>
            </a:r>
            <a:r>
              <a:rPr lang="en-US" i="1" dirty="0" smtClean="0"/>
              <a:t>E. coli </a:t>
            </a:r>
            <a:r>
              <a:rPr lang="en-US" dirty="0" smtClean="0"/>
              <a:t>extensive contamination of one of the 2 petting zoos.</a:t>
            </a:r>
          </a:p>
          <a:p>
            <a:r>
              <a:rPr lang="en-US" dirty="0" smtClean="0"/>
              <a:t>A case-control study was done to identify risk factors for infection using controls (fair attendees that had no illness).</a:t>
            </a:r>
          </a:p>
          <a:p>
            <a:r>
              <a:rPr lang="en-US" dirty="0" smtClean="0"/>
              <a:t>No food, beverage, or recreational water was associated with illness.</a:t>
            </a:r>
          </a:p>
          <a:p>
            <a:r>
              <a:rPr lang="en-US" dirty="0" smtClean="0"/>
              <a:t>Illness was associated with touching or stepping on manure, falling or sitting on the ground, and use of pacifier, sippy cup or sucking thumb while in the petting zoo.</a:t>
            </a:r>
          </a:p>
          <a:p>
            <a:r>
              <a:rPr lang="en-US" dirty="0" smtClean="0"/>
              <a:t>Alcohol based hand sanitizer use was not protective</a:t>
            </a:r>
          </a:p>
          <a:p>
            <a:r>
              <a:rPr lang="en-US" dirty="0" smtClean="0"/>
              <a:t>Reported awareness (by adult who accompanied child) of risk for disease from contact with livestock was preventive.</a:t>
            </a:r>
            <a:endParaRPr lang="en-US" dirty="0"/>
          </a:p>
        </p:txBody>
      </p:sp>
    </p:spTree>
    <p:extLst>
      <p:ext uri="{BB962C8B-B14F-4D97-AF65-F5344CB8AC3E}">
        <p14:creationId xmlns:p14="http://schemas.microsoft.com/office/powerpoint/2010/main" val="1410282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Based on this case, how can health professions (physicians, veterinarians, health professional) work together to prevent further petting zoo related outbreaks in the future?</a:t>
            </a:r>
          </a:p>
          <a:p>
            <a:r>
              <a:rPr lang="en-US" dirty="0" smtClean="0"/>
              <a:t>A local group is setting up a petting zoo at their summer festival.  They plan to have goats, sheep, potbelly pigs, chicks, and rabbits.  They are asking you for help to ensure the safety of their attendees.  What specific recommendations would you give to decrease the likelihood of a petting zoo related infection? </a:t>
            </a:r>
            <a:endParaRPr lang="en-US" dirty="0"/>
          </a:p>
        </p:txBody>
      </p:sp>
    </p:spTree>
    <p:extLst>
      <p:ext uri="{BB962C8B-B14F-4D97-AF65-F5344CB8AC3E}">
        <p14:creationId xmlns:p14="http://schemas.microsoft.com/office/powerpoint/2010/main" val="3865308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988" y="365125"/>
            <a:ext cx="5738812" cy="1325563"/>
          </a:xfrm>
        </p:spPr>
        <p:txBody>
          <a:bodyPr/>
          <a:lstStyle/>
          <a:p>
            <a:pPr algn="ctr"/>
            <a:r>
              <a:rPr lang="en-US" b="1" dirty="0" smtClean="0"/>
              <a:t>Summary</a:t>
            </a:r>
            <a:endParaRPr lang="en-US" b="1" dirty="0"/>
          </a:p>
        </p:txBody>
      </p:sp>
      <p:sp>
        <p:nvSpPr>
          <p:cNvPr id="3" name="Content Placeholder 2"/>
          <p:cNvSpPr>
            <a:spLocks noGrp="1"/>
          </p:cNvSpPr>
          <p:nvPr>
            <p:ph idx="1"/>
          </p:nvPr>
        </p:nvSpPr>
        <p:spPr>
          <a:xfrm>
            <a:off x="5438775" y="1854200"/>
            <a:ext cx="6562725" cy="4351338"/>
          </a:xfrm>
        </p:spPr>
        <p:txBody>
          <a:bodyPr/>
          <a:lstStyle/>
          <a:p>
            <a:r>
              <a:rPr lang="en-US" dirty="0" smtClean="0"/>
              <a:t>All physician, veterinary, and health professionals share in the responsibility of educating people on healthy human and animal interactions.</a:t>
            </a:r>
          </a:p>
          <a:p>
            <a:r>
              <a:rPr lang="en-US" dirty="0" smtClean="0"/>
              <a:t>For most people the benefits outweigh the risk of pet ownership</a:t>
            </a:r>
          </a:p>
          <a:p>
            <a:r>
              <a:rPr lang="en-US" dirty="0" smtClean="0"/>
              <a:t>Taking simple precautions can minimize potential risks.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 y="206375"/>
            <a:ext cx="4872037" cy="6496049"/>
          </a:xfrm>
          <a:prstGeom prst="rect">
            <a:avLst/>
          </a:prstGeom>
        </p:spPr>
      </p:pic>
    </p:spTree>
    <p:extLst>
      <p:ext uri="{BB962C8B-B14F-4D97-AF65-F5344CB8AC3E}">
        <p14:creationId xmlns:p14="http://schemas.microsoft.com/office/powerpoint/2010/main" val="3135790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b="1" dirty="0" smtClean="0"/>
              <a:t>Pets in the U.S.</a:t>
            </a:r>
          </a:p>
        </p:txBody>
      </p:sp>
      <p:sp>
        <p:nvSpPr>
          <p:cNvPr id="14339" name="Rectangle 3"/>
          <p:cNvSpPr>
            <a:spLocks noGrp="1" noChangeArrowheads="1"/>
          </p:cNvSpPr>
          <p:nvPr>
            <p:ph type="body" idx="1"/>
          </p:nvPr>
        </p:nvSpPr>
        <p:spPr/>
        <p:txBody>
          <a:bodyPr/>
          <a:lstStyle/>
          <a:p>
            <a:pPr eaLnBrk="1" hangingPunct="1">
              <a:lnSpc>
                <a:spcPct val="90000"/>
              </a:lnSpc>
            </a:pPr>
            <a:r>
              <a:rPr lang="en-US" altLang="en-US" sz="3600" dirty="0" smtClean="0"/>
              <a:t>58.3% of households have a pet</a:t>
            </a:r>
          </a:p>
          <a:p>
            <a:pPr eaLnBrk="1" hangingPunct="1">
              <a:lnSpc>
                <a:spcPct val="90000"/>
              </a:lnSpc>
            </a:pPr>
            <a:r>
              <a:rPr lang="en-US" altLang="en-US" sz="3600" dirty="0" smtClean="0"/>
              <a:t>36.1% have dogs</a:t>
            </a:r>
          </a:p>
          <a:p>
            <a:pPr eaLnBrk="1" hangingPunct="1">
              <a:lnSpc>
                <a:spcPct val="90000"/>
              </a:lnSpc>
            </a:pPr>
            <a:r>
              <a:rPr lang="en-US" altLang="en-US" sz="3600" dirty="0" smtClean="0"/>
              <a:t>31.6% have cats</a:t>
            </a:r>
          </a:p>
          <a:p>
            <a:pPr eaLnBrk="1" hangingPunct="1">
              <a:lnSpc>
                <a:spcPct val="90000"/>
              </a:lnSpc>
            </a:pPr>
            <a:r>
              <a:rPr lang="en-US" altLang="en-US" sz="3600" dirty="0" smtClean="0"/>
              <a:t>60% of pet owning households have 2 or more pets</a:t>
            </a:r>
          </a:p>
          <a:p>
            <a:pPr eaLnBrk="1" hangingPunct="1">
              <a:lnSpc>
                <a:spcPct val="90000"/>
              </a:lnSpc>
            </a:pPr>
            <a:r>
              <a:rPr lang="en-US" altLang="en-US" sz="3600" dirty="0" smtClean="0"/>
              <a:t>More pets than children in US households</a:t>
            </a:r>
          </a:p>
          <a:p>
            <a:pPr eaLnBrk="1" hangingPunct="1">
              <a:lnSpc>
                <a:spcPct val="90000"/>
              </a:lnSpc>
            </a:pPr>
            <a:r>
              <a:rPr lang="en-US" altLang="en-US" sz="3600" dirty="0" smtClean="0"/>
              <a:t>More common in households with children</a:t>
            </a:r>
          </a:p>
          <a:p>
            <a:pPr eaLnBrk="1" hangingPunct="1">
              <a:lnSpc>
                <a:spcPct val="90000"/>
              </a:lnSpc>
            </a:pPr>
            <a:endParaRPr lang="en-US" altLang="en-US" dirty="0" smtClean="0"/>
          </a:p>
        </p:txBody>
      </p:sp>
      <p:sp>
        <p:nvSpPr>
          <p:cNvPr id="14340" name="Rectangle 4"/>
          <p:cNvSpPr>
            <a:spLocks noChangeArrowheads="1"/>
          </p:cNvSpPr>
          <p:nvPr/>
        </p:nvSpPr>
        <p:spPr bwMode="auto">
          <a:xfrm>
            <a:off x="0" y="6581001"/>
            <a:ext cx="10267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200" dirty="0"/>
              <a:t>Results of the AVMA survey on companion animal ownership in US pet-owning households, JAVMA, Vol 221, No. 11, Dec. 1, 2002.</a:t>
            </a:r>
          </a:p>
        </p:txBody>
      </p:sp>
      <p:pic>
        <p:nvPicPr>
          <p:cNvPr id="14342" name="Picture 6" descr="100_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365124"/>
            <a:ext cx="4252912" cy="31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951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47751" y="190501"/>
            <a:ext cx="4149725" cy="1216025"/>
          </a:xfrm>
        </p:spPr>
        <p:txBody>
          <a:bodyPr/>
          <a:lstStyle/>
          <a:p>
            <a:pPr eaLnBrk="1" hangingPunct="1"/>
            <a:r>
              <a:rPr lang="en-US" altLang="en-US" b="1" dirty="0" smtClean="0"/>
              <a:t>Pets in the U.S.</a:t>
            </a:r>
          </a:p>
        </p:txBody>
      </p:sp>
      <p:sp>
        <p:nvSpPr>
          <p:cNvPr id="15363" name="Rectangle 3"/>
          <p:cNvSpPr>
            <a:spLocks noGrp="1" noChangeArrowheads="1"/>
          </p:cNvSpPr>
          <p:nvPr>
            <p:ph type="body" idx="1"/>
          </p:nvPr>
        </p:nvSpPr>
        <p:spPr>
          <a:xfrm>
            <a:off x="1047751" y="1406526"/>
            <a:ext cx="8424863" cy="4267200"/>
          </a:xfrm>
        </p:spPr>
        <p:txBody>
          <a:bodyPr>
            <a:noAutofit/>
          </a:bodyPr>
          <a:lstStyle/>
          <a:p>
            <a:pPr eaLnBrk="1" hangingPunct="1"/>
            <a:r>
              <a:rPr lang="en-US" altLang="en-US" sz="3200" dirty="0" smtClean="0"/>
              <a:t>Cats: 82 million</a:t>
            </a:r>
          </a:p>
          <a:p>
            <a:pPr eaLnBrk="1" hangingPunct="1"/>
            <a:r>
              <a:rPr lang="en-US" altLang="en-US" sz="3200" dirty="0" smtClean="0"/>
              <a:t>Dogs: 72 million</a:t>
            </a:r>
          </a:p>
          <a:p>
            <a:pPr eaLnBrk="1" hangingPunct="1"/>
            <a:r>
              <a:rPr lang="en-US" altLang="en-US" sz="3200" dirty="0" smtClean="0"/>
              <a:t>Birds: 12 million</a:t>
            </a:r>
          </a:p>
          <a:p>
            <a:pPr eaLnBrk="1" hangingPunct="1"/>
            <a:r>
              <a:rPr lang="en-US" altLang="en-US" sz="3200" dirty="0" smtClean="0"/>
              <a:t>Small mammals: 10 million</a:t>
            </a:r>
          </a:p>
          <a:p>
            <a:pPr eaLnBrk="1" hangingPunct="1"/>
            <a:r>
              <a:rPr lang="en-US" altLang="en-US" sz="3200" dirty="0" smtClean="0"/>
              <a:t>Horses: 9.2 million</a:t>
            </a:r>
          </a:p>
          <a:p>
            <a:pPr eaLnBrk="1" hangingPunct="1"/>
            <a:r>
              <a:rPr lang="en-US" altLang="en-US" sz="3200" dirty="0"/>
              <a:t>R</a:t>
            </a:r>
            <a:r>
              <a:rPr lang="en-US" altLang="en-US" sz="3200" dirty="0" smtClean="0"/>
              <a:t>eptiles: 4 million</a:t>
            </a:r>
          </a:p>
          <a:p>
            <a:pPr eaLnBrk="1" hangingPunct="1"/>
            <a:r>
              <a:rPr lang="en-US" altLang="en-US" sz="3200" dirty="0" smtClean="0"/>
              <a:t>Fish: almost 50 million</a:t>
            </a:r>
          </a:p>
          <a:p>
            <a:pPr eaLnBrk="1" hangingPunct="1">
              <a:buFont typeface="Wingdings" panose="05000000000000000000" pitchFamily="2" charset="2"/>
              <a:buChar char="v"/>
            </a:pPr>
            <a:r>
              <a:rPr lang="en-US" altLang="en-US" sz="3200" dirty="0" smtClean="0"/>
              <a:t>Over 19 billion chickens on Earth</a:t>
            </a:r>
          </a:p>
        </p:txBody>
      </p:sp>
      <p:sp>
        <p:nvSpPr>
          <p:cNvPr id="15364" name="Rectangle 5"/>
          <p:cNvSpPr>
            <a:spLocks noChangeArrowheads="1"/>
          </p:cNvSpPr>
          <p:nvPr/>
        </p:nvSpPr>
        <p:spPr bwMode="auto">
          <a:xfrm>
            <a:off x="0" y="6457890"/>
            <a:ext cx="9563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b="1" dirty="0"/>
              <a:t>U.S. Pet Ownership &amp; Demographics Sourcebook (2007 Edition) AVMA</a:t>
            </a:r>
          </a:p>
          <a:p>
            <a:r>
              <a:rPr lang="en-US" altLang="en-US" sz="1000" b="1" dirty="0"/>
              <a:t>American Horse Council</a:t>
            </a:r>
          </a:p>
        </p:txBody>
      </p:sp>
      <p:pic>
        <p:nvPicPr>
          <p:cNvPr id="2" name="Picture 1"/>
          <p:cNvPicPr>
            <a:picLocks noChangeAspect="1"/>
          </p:cNvPicPr>
          <p:nvPr/>
        </p:nvPicPr>
        <p:blipFill>
          <a:blip r:embed="rId3"/>
          <a:stretch>
            <a:fillRect/>
          </a:stretch>
        </p:blipFill>
        <p:spPr>
          <a:xfrm>
            <a:off x="6664769" y="622362"/>
            <a:ext cx="4979543" cy="4699309"/>
          </a:xfrm>
          <a:prstGeom prst="rect">
            <a:avLst/>
          </a:prstGeom>
        </p:spPr>
      </p:pic>
    </p:spTree>
    <p:extLst>
      <p:ext uri="{BB962C8B-B14F-4D97-AF65-F5344CB8AC3E}">
        <p14:creationId xmlns:p14="http://schemas.microsoft.com/office/powerpoint/2010/main" val="38827143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7975"/>
            <a:ext cx="5181600" cy="1216025"/>
          </a:xfrm>
        </p:spPr>
        <p:txBody>
          <a:bodyPr/>
          <a:lstStyle/>
          <a:p>
            <a:pPr algn="ctr" eaLnBrk="1" hangingPunct="1"/>
            <a:r>
              <a:rPr lang="en-US" altLang="en-US" sz="3400" b="1" dirty="0"/>
              <a:t>Why is this important?</a:t>
            </a:r>
          </a:p>
        </p:txBody>
      </p:sp>
      <p:sp>
        <p:nvSpPr>
          <p:cNvPr id="16387" name="Rectangle 3"/>
          <p:cNvSpPr>
            <a:spLocks noGrp="1" noChangeArrowheads="1"/>
          </p:cNvSpPr>
          <p:nvPr>
            <p:ph type="body" idx="1"/>
          </p:nvPr>
        </p:nvSpPr>
        <p:spPr>
          <a:xfrm>
            <a:off x="857250" y="1752600"/>
            <a:ext cx="9658350" cy="4343400"/>
          </a:xfrm>
        </p:spPr>
        <p:txBody>
          <a:bodyPr>
            <a:normAutofit/>
          </a:bodyPr>
          <a:lstStyle/>
          <a:p>
            <a:pPr eaLnBrk="1" hangingPunct="1">
              <a:lnSpc>
                <a:spcPct val="80000"/>
              </a:lnSpc>
            </a:pPr>
            <a:r>
              <a:rPr lang="en-US" altLang="en-US" sz="3600" dirty="0"/>
              <a:t>Wisconsin Survey</a:t>
            </a:r>
          </a:p>
          <a:p>
            <a:pPr lvl="1" eaLnBrk="1" hangingPunct="1">
              <a:lnSpc>
                <a:spcPct val="80000"/>
              </a:lnSpc>
            </a:pPr>
            <a:r>
              <a:rPr lang="en-US" altLang="en-US" sz="3600" dirty="0"/>
              <a:t>Physicians and Veterinarians (N= 322 and 327)</a:t>
            </a:r>
          </a:p>
          <a:p>
            <a:pPr lvl="1" eaLnBrk="1" hangingPunct="1">
              <a:lnSpc>
                <a:spcPct val="80000"/>
              </a:lnSpc>
            </a:pPr>
            <a:r>
              <a:rPr lang="en-US" altLang="en-US" sz="3600" dirty="0"/>
              <a:t>Physicians “very uncomfortable” educating </a:t>
            </a:r>
          </a:p>
          <a:p>
            <a:pPr lvl="1" eaLnBrk="1" hangingPunct="1">
              <a:lnSpc>
                <a:spcPct val="80000"/>
              </a:lnSpc>
              <a:buFont typeface="Wingdings" panose="05000000000000000000" pitchFamily="2" charset="2"/>
              <a:buNone/>
            </a:pPr>
            <a:r>
              <a:rPr lang="en-US" altLang="en-US" sz="3600" dirty="0"/>
              <a:t>	about </a:t>
            </a:r>
            <a:r>
              <a:rPr lang="en-US" altLang="en-US" sz="3600" dirty="0" err="1" smtClean="0"/>
              <a:t>zoonoses</a:t>
            </a:r>
            <a:endParaRPr lang="en-US" altLang="en-US" sz="3600" dirty="0"/>
          </a:p>
          <a:p>
            <a:pPr lvl="1" eaLnBrk="1" hangingPunct="1">
              <a:lnSpc>
                <a:spcPct val="80000"/>
              </a:lnSpc>
            </a:pPr>
            <a:r>
              <a:rPr lang="en-US" altLang="en-US" sz="3600" dirty="0"/>
              <a:t>Physicians thought Vets should be equal to </a:t>
            </a:r>
            <a:r>
              <a:rPr lang="en-US" altLang="en-US" sz="3600" dirty="0" smtClean="0"/>
              <a:t>more</a:t>
            </a:r>
            <a:r>
              <a:rPr lang="en-US" altLang="en-US" sz="3600" dirty="0"/>
              <a:t>	responsible for patient </a:t>
            </a:r>
            <a:r>
              <a:rPr lang="en-US" altLang="en-US" sz="3600" dirty="0" smtClean="0"/>
              <a:t>education</a:t>
            </a:r>
            <a:endParaRPr lang="en-US" altLang="en-US" sz="3600" dirty="0"/>
          </a:p>
        </p:txBody>
      </p:sp>
      <p:sp>
        <p:nvSpPr>
          <p:cNvPr id="16388" name="Text Box 4"/>
          <p:cNvSpPr txBox="1">
            <a:spLocks noChangeArrowheads="1"/>
          </p:cNvSpPr>
          <p:nvPr/>
        </p:nvSpPr>
        <p:spPr bwMode="auto">
          <a:xfrm>
            <a:off x="0" y="6553200"/>
            <a:ext cx="11734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dirty="0" smtClean="0"/>
              <a:t>Grant S </a:t>
            </a:r>
            <a:r>
              <a:rPr lang="en-US" altLang="en-US" sz="1000" dirty="0"/>
              <a:t>and </a:t>
            </a:r>
            <a:r>
              <a:rPr lang="en-US" altLang="en-US" sz="1000" dirty="0" smtClean="0"/>
              <a:t>Olsen C.  </a:t>
            </a:r>
            <a:r>
              <a:rPr lang="en-US" altLang="en-US" sz="1000" dirty="0"/>
              <a:t>Preventing Zoonotic Diseases in Immunocompromised Persons: The Role of Physicians and Veterinarians.  </a:t>
            </a:r>
            <a:r>
              <a:rPr lang="en-US" altLang="en-US" sz="1000" i="1" dirty="0"/>
              <a:t>Emerging Infectious Disease</a:t>
            </a:r>
            <a:r>
              <a:rPr lang="en-US" altLang="en-US" sz="1000" dirty="0"/>
              <a:t> (5:1) 1999</a:t>
            </a:r>
            <a:r>
              <a:rPr lang="en-US" altLang="en-US" sz="900" dirty="0" smtClean="0"/>
              <a:t>.</a:t>
            </a:r>
            <a:endParaRPr lang="en-US" altLang="en-US" sz="900" dirty="0"/>
          </a:p>
        </p:txBody>
      </p:sp>
    </p:spTree>
    <p:extLst>
      <p:ext uri="{BB962C8B-B14F-4D97-AF65-F5344CB8AC3E}">
        <p14:creationId xmlns:p14="http://schemas.microsoft.com/office/powerpoint/2010/main" val="3696993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7975"/>
            <a:ext cx="5181600" cy="1216025"/>
          </a:xfrm>
        </p:spPr>
        <p:txBody>
          <a:bodyPr/>
          <a:lstStyle/>
          <a:p>
            <a:pPr algn="ctr" eaLnBrk="1" hangingPunct="1"/>
            <a:r>
              <a:rPr lang="en-US" altLang="en-US" sz="3400" b="1" dirty="0"/>
              <a:t>Why is this important?</a:t>
            </a:r>
          </a:p>
        </p:txBody>
      </p:sp>
      <p:sp>
        <p:nvSpPr>
          <p:cNvPr id="16387" name="Rectangle 3"/>
          <p:cNvSpPr>
            <a:spLocks noGrp="1" noChangeArrowheads="1"/>
          </p:cNvSpPr>
          <p:nvPr>
            <p:ph type="body" idx="1"/>
          </p:nvPr>
        </p:nvSpPr>
        <p:spPr>
          <a:xfrm>
            <a:off x="857250" y="1752600"/>
            <a:ext cx="9658350" cy="4343400"/>
          </a:xfrm>
        </p:spPr>
        <p:txBody>
          <a:bodyPr>
            <a:normAutofit/>
          </a:bodyPr>
          <a:lstStyle/>
          <a:p>
            <a:pPr eaLnBrk="1" hangingPunct="1">
              <a:lnSpc>
                <a:spcPct val="80000"/>
              </a:lnSpc>
            </a:pPr>
            <a:r>
              <a:rPr lang="en-US" altLang="en-US" sz="3600" dirty="0"/>
              <a:t>Wisconsin Survey</a:t>
            </a:r>
          </a:p>
          <a:p>
            <a:pPr lvl="1" eaLnBrk="1" hangingPunct="1">
              <a:lnSpc>
                <a:spcPct val="80000"/>
              </a:lnSpc>
            </a:pPr>
            <a:r>
              <a:rPr lang="en-US" altLang="en-US" sz="3600" dirty="0"/>
              <a:t>Physicians and Veterinarians (N= 322 and 327)</a:t>
            </a:r>
          </a:p>
          <a:p>
            <a:pPr lvl="1" eaLnBrk="1" hangingPunct="1">
              <a:lnSpc>
                <a:spcPct val="80000"/>
              </a:lnSpc>
            </a:pPr>
            <a:r>
              <a:rPr lang="en-US" altLang="en-US" sz="3600" dirty="0"/>
              <a:t>Physicians “very uncomfortable” educating </a:t>
            </a:r>
          </a:p>
          <a:p>
            <a:pPr lvl="1" eaLnBrk="1" hangingPunct="1">
              <a:lnSpc>
                <a:spcPct val="80000"/>
              </a:lnSpc>
              <a:buFont typeface="Wingdings" panose="05000000000000000000" pitchFamily="2" charset="2"/>
              <a:buNone/>
            </a:pPr>
            <a:r>
              <a:rPr lang="en-US" altLang="en-US" sz="3600" dirty="0"/>
              <a:t>	about </a:t>
            </a:r>
            <a:r>
              <a:rPr lang="en-US" altLang="en-US" sz="3600" dirty="0" err="1" smtClean="0"/>
              <a:t>zoonoses</a:t>
            </a:r>
            <a:endParaRPr lang="en-US" altLang="en-US" sz="3600" dirty="0"/>
          </a:p>
          <a:p>
            <a:pPr lvl="1" eaLnBrk="1" hangingPunct="1">
              <a:lnSpc>
                <a:spcPct val="80000"/>
              </a:lnSpc>
            </a:pPr>
            <a:r>
              <a:rPr lang="en-US" altLang="en-US" sz="3600" dirty="0"/>
              <a:t>Physicians thought Vets should be equal to </a:t>
            </a:r>
            <a:r>
              <a:rPr lang="en-US" altLang="en-US" sz="3600" dirty="0" smtClean="0"/>
              <a:t>more</a:t>
            </a:r>
            <a:r>
              <a:rPr lang="en-US" altLang="en-US" sz="3600" dirty="0"/>
              <a:t>	responsible for patient </a:t>
            </a:r>
            <a:r>
              <a:rPr lang="en-US" altLang="en-US" sz="3600" dirty="0" smtClean="0"/>
              <a:t>education</a:t>
            </a:r>
            <a:endParaRPr lang="en-US" altLang="en-US" sz="3600" dirty="0"/>
          </a:p>
        </p:txBody>
      </p:sp>
      <p:sp>
        <p:nvSpPr>
          <p:cNvPr id="16388" name="Text Box 4"/>
          <p:cNvSpPr txBox="1">
            <a:spLocks noChangeArrowheads="1"/>
          </p:cNvSpPr>
          <p:nvPr/>
        </p:nvSpPr>
        <p:spPr bwMode="auto">
          <a:xfrm>
            <a:off x="0" y="6553200"/>
            <a:ext cx="11734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dirty="0" smtClean="0"/>
              <a:t>Grant S </a:t>
            </a:r>
            <a:r>
              <a:rPr lang="en-US" altLang="en-US" sz="1000" dirty="0"/>
              <a:t>and </a:t>
            </a:r>
            <a:r>
              <a:rPr lang="en-US" altLang="en-US" sz="1000" dirty="0" smtClean="0"/>
              <a:t>Olsen C.  </a:t>
            </a:r>
            <a:r>
              <a:rPr lang="en-US" altLang="en-US" sz="1000" dirty="0"/>
              <a:t>Preventing Zoonotic Diseases in Immunocompromised Persons: The Role of Physicians and Veterinarians.  </a:t>
            </a:r>
            <a:r>
              <a:rPr lang="en-US" altLang="en-US" sz="1000" i="1" dirty="0"/>
              <a:t>Emerging Infectious Disease</a:t>
            </a:r>
            <a:r>
              <a:rPr lang="en-US" altLang="en-US" sz="1000" dirty="0"/>
              <a:t> (5:1) 1999</a:t>
            </a:r>
            <a:r>
              <a:rPr lang="en-US" altLang="en-US" sz="900" dirty="0" smtClean="0"/>
              <a:t>.</a:t>
            </a:r>
            <a:endParaRPr lang="en-US" altLang="en-US" sz="900" dirty="0"/>
          </a:p>
        </p:txBody>
      </p:sp>
      <p:sp>
        <p:nvSpPr>
          <p:cNvPr id="2" name="Left Arrow Callout 1"/>
          <p:cNvSpPr/>
          <p:nvPr/>
        </p:nvSpPr>
        <p:spPr>
          <a:xfrm>
            <a:off x="9686925" y="2457451"/>
            <a:ext cx="2271714" cy="1500186"/>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Need for better training</a:t>
            </a:r>
            <a:endParaRPr lang="en-US" sz="2400" dirty="0">
              <a:solidFill>
                <a:schemeClr val="tx1"/>
              </a:solidFill>
            </a:endParaRPr>
          </a:p>
        </p:txBody>
      </p:sp>
    </p:spTree>
    <p:extLst>
      <p:ext uri="{BB962C8B-B14F-4D97-AF65-F5344CB8AC3E}">
        <p14:creationId xmlns:p14="http://schemas.microsoft.com/office/powerpoint/2010/main" val="2157187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7975"/>
            <a:ext cx="5181600" cy="1216025"/>
          </a:xfrm>
        </p:spPr>
        <p:txBody>
          <a:bodyPr/>
          <a:lstStyle/>
          <a:p>
            <a:pPr algn="ctr" eaLnBrk="1" hangingPunct="1"/>
            <a:r>
              <a:rPr lang="en-US" altLang="en-US" sz="3400" b="1" dirty="0"/>
              <a:t>Why is this important?</a:t>
            </a:r>
          </a:p>
        </p:txBody>
      </p:sp>
      <p:sp>
        <p:nvSpPr>
          <p:cNvPr id="16387" name="Rectangle 3"/>
          <p:cNvSpPr>
            <a:spLocks noGrp="1" noChangeArrowheads="1"/>
          </p:cNvSpPr>
          <p:nvPr>
            <p:ph type="body" idx="1"/>
          </p:nvPr>
        </p:nvSpPr>
        <p:spPr>
          <a:xfrm>
            <a:off x="857250" y="1752600"/>
            <a:ext cx="9658350" cy="4343400"/>
          </a:xfrm>
        </p:spPr>
        <p:txBody>
          <a:bodyPr>
            <a:normAutofit/>
          </a:bodyPr>
          <a:lstStyle/>
          <a:p>
            <a:pPr eaLnBrk="1" hangingPunct="1">
              <a:lnSpc>
                <a:spcPct val="80000"/>
              </a:lnSpc>
            </a:pPr>
            <a:r>
              <a:rPr lang="en-US" altLang="en-US" sz="3600" dirty="0"/>
              <a:t>Wisconsin Survey</a:t>
            </a:r>
          </a:p>
          <a:p>
            <a:pPr lvl="1" eaLnBrk="1" hangingPunct="1">
              <a:lnSpc>
                <a:spcPct val="80000"/>
              </a:lnSpc>
            </a:pPr>
            <a:r>
              <a:rPr lang="en-US" altLang="en-US" sz="3600" dirty="0"/>
              <a:t>Physicians and Veterinarians (N= 322 and 327)</a:t>
            </a:r>
          </a:p>
          <a:p>
            <a:pPr lvl="1" eaLnBrk="1" hangingPunct="1">
              <a:lnSpc>
                <a:spcPct val="80000"/>
              </a:lnSpc>
            </a:pPr>
            <a:r>
              <a:rPr lang="en-US" altLang="en-US" sz="3600" dirty="0"/>
              <a:t>Physicians “very uncomfortable” educating </a:t>
            </a:r>
          </a:p>
          <a:p>
            <a:pPr lvl="1" eaLnBrk="1" hangingPunct="1">
              <a:lnSpc>
                <a:spcPct val="80000"/>
              </a:lnSpc>
              <a:buFont typeface="Wingdings" panose="05000000000000000000" pitchFamily="2" charset="2"/>
              <a:buNone/>
            </a:pPr>
            <a:r>
              <a:rPr lang="en-US" altLang="en-US" sz="3600" dirty="0"/>
              <a:t>	about </a:t>
            </a:r>
            <a:r>
              <a:rPr lang="en-US" altLang="en-US" sz="3600" dirty="0" err="1" smtClean="0"/>
              <a:t>zoonoses</a:t>
            </a:r>
            <a:endParaRPr lang="en-US" altLang="en-US" sz="3600" dirty="0"/>
          </a:p>
          <a:p>
            <a:pPr lvl="1" eaLnBrk="1" hangingPunct="1">
              <a:lnSpc>
                <a:spcPct val="80000"/>
              </a:lnSpc>
            </a:pPr>
            <a:r>
              <a:rPr lang="en-US" altLang="en-US" sz="3600" dirty="0"/>
              <a:t>Physicians thought Vets should be equal to </a:t>
            </a:r>
            <a:r>
              <a:rPr lang="en-US" altLang="en-US" sz="3600" dirty="0" smtClean="0"/>
              <a:t>more</a:t>
            </a:r>
            <a:r>
              <a:rPr lang="en-US" altLang="en-US" sz="3600" dirty="0"/>
              <a:t>	responsible for patient </a:t>
            </a:r>
            <a:r>
              <a:rPr lang="en-US" altLang="en-US" sz="3600" dirty="0" smtClean="0"/>
              <a:t>education</a:t>
            </a:r>
            <a:endParaRPr lang="en-US" altLang="en-US" sz="3600" dirty="0"/>
          </a:p>
        </p:txBody>
      </p:sp>
      <p:sp>
        <p:nvSpPr>
          <p:cNvPr id="16388" name="Text Box 4"/>
          <p:cNvSpPr txBox="1">
            <a:spLocks noChangeArrowheads="1"/>
          </p:cNvSpPr>
          <p:nvPr/>
        </p:nvSpPr>
        <p:spPr bwMode="auto">
          <a:xfrm>
            <a:off x="0" y="6553200"/>
            <a:ext cx="11734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dirty="0" smtClean="0"/>
              <a:t>Grant S </a:t>
            </a:r>
            <a:r>
              <a:rPr lang="en-US" altLang="en-US" sz="1000" dirty="0"/>
              <a:t>and </a:t>
            </a:r>
            <a:r>
              <a:rPr lang="en-US" altLang="en-US" sz="1000" dirty="0" smtClean="0"/>
              <a:t>Olsen C.  </a:t>
            </a:r>
            <a:r>
              <a:rPr lang="en-US" altLang="en-US" sz="1000" dirty="0"/>
              <a:t>Preventing Zoonotic Diseases in Immunocompromised Persons: The Role of Physicians and Veterinarians.  </a:t>
            </a:r>
            <a:r>
              <a:rPr lang="en-US" altLang="en-US" sz="1000" i="1" dirty="0"/>
              <a:t>Emerging Infectious Disease</a:t>
            </a:r>
            <a:r>
              <a:rPr lang="en-US" altLang="en-US" sz="1000" dirty="0"/>
              <a:t> (5:1) 1999</a:t>
            </a:r>
            <a:r>
              <a:rPr lang="en-US" altLang="en-US" sz="900" dirty="0" smtClean="0"/>
              <a:t>.</a:t>
            </a:r>
            <a:endParaRPr lang="en-US" altLang="en-US" sz="900" dirty="0"/>
          </a:p>
        </p:txBody>
      </p:sp>
      <p:sp>
        <p:nvSpPr>
          <p:cNvPr id="2" name="Left Arrow Callout 1"/>
          <p:cNvSpPr/>
          <p:nvPr/>
        </p:nvSpPr>
        <p:spPr>
          <a:xfrm>
            <a:off x="9686925" y="2457451"/>
            <a:ext cx="2271714" cy="1500186"/>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Need for better training</a:t>
            </a:r>
            <a:endParaRPr lang="en-US" sz="2400" dirty="0">
              <a:solidFill>
                <a:schemeClr val="tx1"/>
              </a:solidFill>
            </a:endParaRPr>
          </a:p>
        </p:txBody>
      </p:sp>
      <p:sp>
        <p:nvSpPr>
          <p:cNvPr id="3" name="Up Arrow Callout 2"/>
          <p:cNvSpPr/>
          <p:nvPr/>
        </p:nvSpPr>
        <p:spPr>
          <a:xfrm>
            <a:off x="4474368" y="4652963"/>
            <a:ext cx="2786063" cy="1671637"/>
          </a:xfrm>
          <a:prstGeom prst="up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Why is this a problem?</a:t>
            </a:r>
            <a:endParaRPr lang="en-US" sz="2400" dirty="0">
              <a:solidFill>
                <a:schemeClr val="tx1"/>
              </a:solidFill>
            </a:endParaRPr>
          </a:p>
        </p:txBody>
      </p:sp>
    </p:spTree>
    <p:extLst>
      <p:ext uri="{BB962C8B-B14F-4D97-AF65-F5344CB8AC3E}">
        <p14:creationId xmlns:p14="http://schemas.microsoft.com/office/powerpoint/2010/main" val="3580353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68507"/>
            <a:ext cx="5181600" cy="1216025"/>
          </a:xfrm>
        </p:spPr>
        <p:txBody>
          <a:bodyPr/>
          <a:lstStyle/>
          <a:p>
            <a:pPr algn="ctr" eaLnBrk="1" hangingPunct="1"/>
            <a:r>
              <a:rPr lang="en-US" altLang="en-US" sz="3400" b="1" dirty="0"/>
              <a:t>Why is this important?</a:t>
            </a:r>
          </a:p>
        </p:txBody>
      </p:sp>
      <p:sp>
        <p:nvSpPr>
          <p:cNvPr id="16387" name="Rectangle 3"/>
          <p:cNvSpPr>
            <a:spLocks noGrp="1" noChangeArrowheads="1"/>
          </p:cNvSpPr>
          <p:nvPr>
            <p:ph type="body" idx="1"/>
          </p:nvPr>
        </p:nvSpPr>
        <p:spPr>
          <a:xfrm>
            <a:off x="5257800" y="1584532"/>
            <a:ext cx="6610350" cy="4343400"/>
          </a:xfrm>
        </p:spPr>
        <p:txBody>
          <a:bodyPr>
            <a:normAutofit/>
          </a:bodyPr>
          <a:lstStyle/>
          <a:p>
            <a:pPr eaLnBrk="1" hangingPunct="1">
              <a:lnSpc>
                <a:spcPct val="80000"/>
              </a:lnSpc>
            </a:pPr>
            <a:r>
              <a:rPr lang="en-US" altLang="en-US" sz="3600" dirty="0" smtClean="0"/>
              <a:t>Veterinarians </a:t>
            </a:r>
            <a:r>
              <a:rPr lang="en-US" altLang="en-US" sz="3600" dirty="0"/>
              <a:t>often do not know if a client </a:t>
            </a:r>
            <a:r>
              <a:rPr lang="en-US" altLang="en-US" sz="3600" dirty="0" smtClean="0"/>
              <a:t>is immunocompromised or has other medical conditions that increase their risk. </a:t>
            </a:r>
          </a:p>
          <a:p>
            <a:pPr eaLnBrk="1" hangingPunct="1">
              <a:lnSpc>
                <a:spcPct val="80000"/>
              </a:lnSpc>
            </a:pPr>
            <a:r>
              <a:rPr lang="en-US" altLang="en-US" sz="3600" dirty="0" smtClean="0"/>
              <a:t>Only </a:t>
            </a:r>
            <a:r>
              <a:rPr lang="en-US" altLang="en-US" sz="3600" dirty="0"/>
              <a:t>21% of HIV patients felt comfortable asking vets about the health risks of pet </a:t>
            </a:r>
            <a:r>
              <a:rPr lang="en-US" altLang="en-US" sz="3600" dirty="0" smtClean="0"/>
              <a:t>ownership</a:t>
            </a:r>
            <a:endParaRPr lang="en-US" altLang="en-US" sz="3600" dirty="0"/>
          </a:p>
        </p:txBody>
      </p:sp>
      <p:sp>
        <p:nvSpPr>
          <p:cNvPr id="16388" name="Text Box 4"/>
          <p:cNvSpPr txBox="1">
            <a:spLocks noChangeArrowheads="1"/>
          </p:cNvSpPr>
          <p:nvPr/>
        </p:nvSpPr>
        <p:spPr bwMode="auto">
          <a:xfrm>
            <a:off x="0" y="6457890"/>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dirty="0" smtClean="0"/>
              <a:t>St </a:t>
            </a:r>
            <a:r>
              <a:rPr lang="en-US" altLang="en-US" sz="1000" dirty="0"/>
              <a:t>Pierre LA, </a:t>
            </a:r>
            <a:r>
              <a:rPr lang="en-US" altLang="en-US" sz="1000" dirty="0" err="1"/>
              <a:t>Kreisle</a:t>
            </a:r>
            <a:r>
              <a:rPr lang="en-US" altLang="en-US" sz="1000" dirty="0"/>
              <a:t> RA, Beck AM. Role of veterinarians in educating immunocompromised clients on the risks and benefits of pet ownership. In: Proceedings of the Geraldine R. </a:t>
            </a:r>
            <a:r>
              <a:rPr lang="en-US" altLang="en-US" sz="1000" dirty="0" smtClean="0"/>
              <a:t>Dodge Foundation </a:t>
            </a:r>
            <a:r>
              <a:rPr lang="en-US" altLang="en-US" sz="1000" dirty="0"/>
              <a:t>Gathering and Reports of 1996 Veterinary Student Fellows; 1996 Sep 27-29; Ithaca, New York. Morristown (NJ): The Foundation; 1996. </a:t>
            </a:r>
          </a:p>
        </p:txBody>
      </p:sp>
      <p:pic>
        <p:nvPicPr>
          <p:cNvPr id="2" name="Picture 1"/>
          <p:cNvPicPr>
            <a:picLocks noChangeAspect="1"/>
          </p:cNvPicPr>
          <p:nvPr/>
        </p:nvPicPr>
        <p:blipFill>
          <a:blip r:embed="rId3"/>
          <a:stretch>
            <a:fillRect/>
          </a:stretch>
        </p:blipFill>
        <p:spPr>
          <a:xfrm>
            <a:off x="557212" y="2228850"/>
            <a:ext cx="4343400" cy="2800350"/>
          </a:xfrm>
          <a:prstGeom prst="rect">
            <a:avLst/>
          </a:prstGeom>
        </p:spPr>
      </p:pic>
    </p:spTree>
    <p:extLst>
      <p:ext uri="{BB962C8B-B14F-4D97-AF65-F5344CB8AC3E}">
        <p14:creationId xmlns:p14="http://schemas.microsoft.com/office/powerpoint/2010/main" val="2950063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5350" y="278685"/>
            <a:ext cx="5181600" cy="1216025"/>
          </a:xfrm>
        </p:spPr>
        <p:txBody>
          <a:bodyPr/>
          <a:lstStyle/>
          <a:p>
            <a:pPr algn="ctr" eaLnBrk="1" hangingPunct="1"/>
            <a:r>
              <a:rPr lang="en-US" altLang="en-US" sz="3400" b="1" dirty="0"/>
              <a:t>Why is this important?</a:t>
            </a:r>
          </a:p>
        </p:txBody>
      </p:sp>
      <p:sp>
        <p:nvSpPr>
          <p:cNvPr id="16387" name="Rectangle 3"/>
          <p:cNvSpPr>
            <a:spLocks noGrp="1" noChangeArrowheads="1"/>
          </p:cNvSpPr>
          <p:nvPr>
            <p:ph type="body" idx="1"/>
          </p:nvPr>
        </p:nvSpPr>
        <p:spPr>
          <a:xfrm>
            <a:off x="500063" y="1494710"/>
            <a:ext cx="11458575" cy="4343400"/>
          </a:xfrm>
        </p:spPr>
        <p:txBody>
          <a:bodyPr>
            <a:noAutofit/>
          </a:bodyPr>
          <a:lstStyle/>
          <a:p>
            <a:pPr eaLnBrk="1" hangingPunct="1">
              <a:lnSpc>
                <a:spcPct val="80000"/>
              </a:lnSpc>
            </a:pPr>
            <a:r>
              <a:rPr lang="en-US" altLang="en-US" sz="3200" dirty="0" smtClean="0"/>
              <a:t>Tucson</a:t>
            </a:r>
            <a:r>
              <a:rPr lang="en-US" altLang="en-US" sz="3200" dirty="0"/>
              <a:t>, AZ Survey</a:t>
            </a:r>
          </a:p>
          <a:p>
            <a:pPr lvl="1" eaLnBrk="1" hangingPunct="1">
              <a:lnSpc>
                <a:spcPct val="80000"/>
              </a:lnSpc>
            </a:pPr>
            <a:r>
              <a:rPr lang="en-US" altLang="en-US" sz="3200" dirty="0"/>
              <a:t>Parents (N=231)</a:t>
            </a:r>
          </a:p>
          <a:p>
            <a:pPr lvl="2" eaLnBrk="1" hangingPunct="1">
              <a:lnSpc>
                <a:spcPct val="80000"/>
              </a:lnSpc>
            </a:pPr>
            <a:r>
              <a:rPr lang="en-US" altLang="en-US" sz="3200" dirty="0"/>
              <a:t>Only 42% knew about </a:t>
            </a:r>
            <a:r>
              <a:rPr lang="en-US" altLang="en-US" sz="3200" dirty="0" smtClean="0"/>
              <a:t>Salmonella risk with reptiles</a:t>
            </a:r>
            <a:endParaRPr lang="en-US" altLang="en-US" sz="3200" dirty="0"/>
          </a:p>
          <a:p>
            <a:pPr lvl="2" eaLnBrk="1" hangingPunct="1">
              <a:lnSpc>
                <a:spcPct val="80000"/>
              </a:lnSpc>
            </a:pPr>
            <a:r>
              <a:rPr lang="en-US" altLang="en-US" sz="3200" dirty="0"/>
              <a:t>Only 35% received info about toxoplasmosis by their obstetrician </a:t>
            </a:r>
          </a:p>
          <a:p>
            <a:pPr lvl="2" eaLnBrk="1" hangingPunct="1">
              <a:lnSpc>
                <a:spcPct val="80000"/>
              </a:lnSpc>
            </a:pPr>
            <a:r>
              <a:rPr lang="en-US" altLang="en-US" sz="3200" dirty="0"/>
              <a:t>58% believed 4 y/o </a:t>
            </a:r>
            <a:r>
              <a:rPr lang="en-US" altLang="en-US" sz="3200" dirty="0" smtClean="0"/>
              <a:t>are safe to be left </a:t>
            </a:r>
            <a:r>
              <a:rPr lang="en-US" altLang="en-US" sz="3200" dirty="0"/>
              <a:t>unattended with a dog.</a:t>
            </a:r>
          </a:p>
          <a:p>
            <a:pPr lvl="1" eaLnBrk="1" hangingPunct="1">
              <a:lnSpc>
                <a:spcPct val="80000"/>
              </a:lnSpc>
            </a:pPr>
            <a:r>
              <a:rPr lang="en-US" altLang="en-US" sz="3200" dirty="0"/>
              <a:t>Pediatricians (N=112)</a:t>
            </a:r>
          </a:p>
          <a:p>
            <a:pPr lvl="2" eaLnBrk="1" hangingPunct="1">
              <a:lnSpc>
                <a:spcPct val="80000"/>
              </a:lnSpc>
            </a:pPr>
            <a:r>
              <a:rPr lang="en-US" altLang="en-US" sz="3200" dirty="0"/>
              <a:t>Only 17% reported regularly counseling families about pet related health hazards</a:t>
            </a:r>
          </a:p>
          <a:p>
            <a:pPr lvl="2" eaLnBrk="1" hangingPunct="1">
              <a:lnSpc>
                <a:spcPct val="80000"/>
              </a:lnSpc>
            </a:pPr>
            <a:r>
              <a:rPr lang="en-US" altLang="en-US" sz="3200" dirty="0"/>
              <a:t>86% felt that educating families about pet related health hazards is beneficial.  (Barrier: time)</a:t>
            </a:r>
          </a:p>
        </p:txBody>
      </p:sp>
      <p:sp>
        <p:nvSpPr>
          <p:cNvPr id="16388" name="Text Box 4"/>
          <p:cNvSpPr txBox="1">
            <a:spLocks noChangeArrowheads="1"/>
          </p:cNvSpPr>
          <p:nvPr/>
        </p:nvSpPr>
        <p:spPr bwMode="auto">
          <a:xfrm>
            <a:off x="0" y="6611779"/>
            <a:ext cx="11391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700">
                <a:solidFill>
                  <a:schemeClr val="tx1"/>
                </a:solidFill>
                <a:latin typeface="Verdana" panose="020B0604030504040204" pitchFamily="34" charset="0"/>
              </a:defRPr>
            </a:lvl1pPr>
            <a:lvl2pPr marL="742950" indent="-285750">
              <a:defRPr sz="1700">
                <a:solidFill>
                  <a:schemeClr val="tx1"/>
                </a:solidFill>
                <a:latin typeface="Verdana" panose="020B0604030504040204" pitchFamily="34" charset="0"/>
              </a:defRPr>
            </a:lvl2pPr>
            <a:lvl3pPr marL="1143000" indent="-228600">
              <a:defRPr sz="1700">
                <a:solidFill>
                  <a:schemeClr val="tx1"/>
                </a:solidFill>
                <a:latin typeface="Verdana" panose="020B0604030504040204" pitchFamily="34" charset="0"/>
              </a:defRPr>
            </a:lvl3pPr>
            <a:lvl4pPr marL="1600200" indent="-228600">
              <a:defRPr sz="1700">
                <a:solidFill>
                  <a:schemeClr val="tx1"/>
                </a:solidFill>
                <a:latin typeface="Verdana" panose="020B0604030504040204" pitchFamily="34" charset="0"/>
              </a:defRPr>
            </a:lvl4pPr>
            <a:lvl5pPr marL="2057400" indent="-228600">
              <a:defRPr sz="1700">
                <a:solidFill>
                  <a:schemeClr val="tx1"/>
                </a:solidFill>
                <a:latin typeface="Verdana" panose="020B0604030504040204" pitchFamily="34" charset="0"/>
              </a:defRPr>
            </a:lvl5pPr>
            <a:lvl6pPr marL="2514600" indent="-228600" eaLnBrk="0" fontAlgn="base" hangingPunct="0">
              <a:spcBef>
                <a:spcPct val="0"/>
              </a:spcBef>
              <a:spcAft>
                <a:spcPct val="0"/>
              </a:spcAft>
              <a:defRPr sz="1700">
                <a:solidFill>
                  <a:schemeClr val="tx1"/>
                </a:solidFill>
                <a:latin typeface="Verdana" panose="020B0604030504040204" pitchFamily="34" charset="0"/>
              </a:defRPr>
            </a:lvl6pPr>
            <a:lvl7pPr marL="2971800" indent="-228600" eaLnBrk="0" fontAlgn="base" hangingPunct="0">
              <a:spcBef>
                <a:spcPct val="0"/>
              </a:spcBef>
              <a:spcAft>
                <a:spcPct val="0"/>
              </a:spcAft>
              <a:defRPr sz="1700">
                <a:solidFill>
                  <a:schemeClr val="tx1"/>
                </a:solidFill>
                <a:latin typeface="Verdana" panose="020B0604030504040204" pitchFamily="34" charset="0"/>
              </a:defRPr>
            </a:lvl7pPr>
            <a:lvl8pPr marL="3429000" indent="-228600" eaLnBrk="0" fontAlgn="base" hangingPunct="0">
              <a:spcBef>
                <a:spcPct val="0"/>
              </a:spcBef>
              <a:spcAft>
                <a:spcPct val="0"/>
              </a:spcAft>
              <a:defRPr sz="1700">
                <a:solidFill>
                  <a:schemeClr val="tx1"/>
                </a:solidFill>
                <a:latin typeface="Verdana" panose="020B0604030504040204" pitchFamily="34" charset="0"/>
              </a:defRPr>
            </a:lvl8pPr>
            <a:lvl9pPr marL="3886200" indent="-228600" eaLnBrk="0" fontAlgn="base" hangingPunct="0">
              <a:spcBef>
                <a:spcPct val="0"/>
              </a:spcBef>
              <a:spcAft>
                <a:spcPct val="0"/>
              </a:spcAft>
              <a:defRPr sz="1700">
                <a:solidFill>
                  <a:schemeClr val="tx1"/>
                </a:solidFill>
                <a:latin typeface="Verdana" panose="020B0604030504040204" pitchFamily="34" charset="0"/>
              </a:defRPr>
            </a:lvl9pPr>
          </a:lstStyle>
          <a:p>
            <a:r>
              <a:rPr lang="en-US" altLang="en-US" sz="1000" dirty="0" err="1" smtClean="0"/>
              <a:t>Villar</a:t>
            </a:r>
            <a:r>
              <a:rPr lang="en-US" altLang="en-US" sz="1000" dirty="0" smtClean="0"/>
              <a:t> </a:t>
            </a:r>
            <a:r>
              <a:rPr lang="en-US" altLang="en-US" sz="1000" dirty="0"/>
              <a:t>R, et. </a:t>
            </a:r>
            <a:r>
              <a:rPr lang="en-US" altLang="en-US" sz="1000" dirty="0" smtClean="0"/>
              <a:t>al</a:t>
            </a:r>
            <a:r>
              <a:rPr lang="en-US" altLang="en-US" sz="1000" dirty="0"/>
              <a:t>.  Parent and physician knowledge, attitudes, and practices </a:t>
            </a:r>
            <a:r>
              <a:rPr lang="en-US" altLang="en-US" sz="1000" dirty="0" err="1"/>
              <a:t>regaurding</a:t>
            </a:r>
            <a:r>
              <a:rPr lang="en-US" altLang="en-US" sz="1000" dirty="0"/>
              <a:t> pet-associated hazards.  </a:t>
            </a:r>
            <a:r>
              <a:rPr lang="en-US" altLang="en-US" sz="1000" i="1" dirty="0"/>
              <a:t>Arch </a:t>
            </a:r>
            <a:r>
              <a:rPr lang="en-US" altLang="en-US" sz="1000" i="1" dirty="0" err="1"/>
              <a:t>Pediatr</a:t>
            </a:r>
            <a:r>
              <a:rPr lang="en-US" altLang="en-US" sz="1000" i="1" dirty="0"/>
              <a:t> </a:t>
            </a:r>
            <a:r>
              <a:rPr lang="en-US" altLang="en-US" sz="1000" i="1" dirty="0" err="1"/>
              <a:t>Adolesc</a:t>
            </a:r>
            <a:r>
              <a:rPr lang="en-US" altLang="en-US" sz="1000" i="1" dirty="0"/>
              <a:t> Med.</a:t>
            </a:r>
            <a:r>
              <a:rPr lang="en-US" altLang="en-US" sz="1000" dirty="0"/>
              <a:t>  (152:10) 1035-7. Oct. 1998.</a:t>
            </a:r>
          </a:p>
        </p:txBody>
      </p:sp>
    </p:spTree>
    <p:extLst>
      <p:ext uri="{BB962C8B-B14F-4D97-AF65-F5344CB8AC3E}">
        <p14:creationId xmlns:p14="http://schemas.microsoft.com/office/powerpoint/2010/main" val="333335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2038</Words>
  <Application>Microsoft Office PowerPoint</Application>
  <PresentationFormat>Custom</PresentationFormat>
  <Paragraphs>239</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AAVMC/APTR One Health Interprofessional Education  Pet Ownership Risks and Benefits</vt:lpstr>
      <vt:lpstr>Objectives</vt:lpstr>
      <vt:lpstr>Pets in the U.S.</vt:lpstr>
      <vt:lpstr>Pets in the U.S.</vt:lpstr>
      <vt:lpstr>Why is this important?</vt:lpstr>
      <vt:lpstr>Why is this important?</vt:lpstr>
      <vt:lpstr>Why is this important?</vt:lpstr>
      <vt:lpstr>Why is this important?</vt:lpstr>
      <vt:lpstr>Why is this important?</vt:lpstr>
      <vt:lpstr>Benefit of Animals</vt:lpstr>
      <vt:lpstr>Benefit of Animals</vt:lpstr>
      <vt:lpstr>Benefit of Animals</vt:lpstr>
      <vt:lpstr>Special Populations</vt:lpstr>
      <vt:lpstr>Special Populations</vt:lpstr>
      <vt:lpstr>Special Populations</vt:lpstr>
      <vt:lpstr>Patients with HIV and Immunocompromised</vt:lpstr>
      <vt:lpstr>Patients with HIV and Immunocompromised</vt:lpstr>
      <vt:lpstr>Patients with HIV and Immunocompromised</vt:lpstr>
      <vt:lpstr>Patients with HIV and Immunocompromised</vt:lpstr>
      <vt:lpstr>Infants and Young Children (Younger than 5 y/o)</vt:lpstr>
      <vt:lpstr>Infants and Young Children (Younger than 5 y/o)</vt:lpstr>
      <vt:lpstr>Infants and Young Children (Younger than 5 y/o)</vt:lpstr>
      <vt:lpstr>Infants and Young Children (Younger than 5 y/o)</vt:lpstr>
      <vt:lpstr>Infants and Young Children (Younger than 5 y/o)</vt:lpstr>
      <vt:lpstr>Elderly</vt:lpstr>
      <vt:lpstr>Case Example</vt:lpstr>
      <vt:lpstr>Discussion questions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AAVMC/APTR One Health Interprofessional Education  Pet Ownership Risks and Benefits</dc:title>
  <dc:creator>Ellis, Robert (ellisrv)</dc:creator>
  <cp:lastModifiedBy>Jeanne Johnson</cp:lastModifiedBy>
  <cp:revision>34</cp:revision>
  <dcterms:created xsi:type="dcterms:W3CDTF">2015-10-21T13:12:35Z</dcterms:created>
  <dcterms:modified xsi:type="dcterms:W3CDTF">2016-02-08T15:44:56Z</dcterms:modified>
</cp:coreProperties>
</file>