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5.xml" ContentType="application/vnd.openxmlformats-officedocument.presentationml.tags+xml"/>
  <Override PartName="/ppt/notesSlides/notesSlide39.xml" ContentType="application/vnd.openxmlformats-officedocument.presentationml.notesSlide+xml"/>
  <Override PartName="/ppt/tags/tag6.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7.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8.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60"/>
  </p:notesMasterIdLst>
  <p:sldIdLst>
    <p:sldId id="256" r:id="rId3"/>
    <p:sldId id="257" r:id="rId4"/>
    <p:sldId id="258" r:id="rId5"/>
    <p:sldId id="259" r:id="rId6"/>
    <p:sldId id="300" r:id="rId7"/>
    <p:sldId id="260" r:id="rId8"/>
    <p:sldId id="301" r:id="rId9"/>
    <p:sldId id="302" r:id="rId10"/>
    <p:sldId id="264" r:id="rId11"/>
    <p:sldId id="303" r:id="rId12"/>
    <p:sldId id="261" r:id="rId13"/>
    <p:sldId id="262" r:id="rId14"/>
    <p:sldId id="304" r:id="rId15"/>
    <p:sldId id="289" r:id="rId16"/>
    <p:sldId id="290" r:id="rId17"/>
    <p:sldId id="263" r:id="rId18"/>
    <p:sldId id="305" r:id="rId19"/>
    <p:sldId id="306" r:id="rId20"/>
    <p:sldId id="265" r:id="rId21"/>
    <p:sldId id="266" r:id="rId22"/>
    <p:sldId id="307" r:id="rId23"/>
    <p:sldId id="308" r:id="rId24"/>
    <p:sldId id="267" r:id="rId25"/>
    <p:sldId id="268" r:id="rId26"/>
    <p:sldId id="309" r:id="rId27"/>
    <p:sldId id="287" r:id="rId28"/>
    <p:sldId id="288" r:id="rId29"/>
    <p:sldId id="284" r:id="rId30"/>
    <p:sldId id="269" r:id="rId31"/>
    <p:sldId id="270" r:id="rId32"/>
    <p:sldId id="310" r:id="rId33"/>
    <p:sldId id="285" r:id="rId34"/>
    <p:sldId id="271" r:id="rId35"/>
    <p:sldId id="311" r:id="rId36"/>
    <p:sldId id="294" r:id="rId37"/>
    <p:sldId id="286" r:id="rId38"/>
    <p:sldId id="272" r:id="rId39"/>
    <p:sldId id="273" r:id="rId40"/>
    <p:sldId id="274" r:id="rId41"/>
    <p:sldId id="275" r:id="rId42"/>
    <p:sldId id="295" r:id="rId43"/>
    <p:sldId id="291" r:id="rId44"/>
    <p:sldId id="276" r:id="rId45"/>
    <p:sldId id="277" r:id="rId46"/>
    <p:sldId id="278" r:id="rId47"/>
    <p:sldId id="292" r:id="rId48"/>
    <p:sldId id="293" r:id="rId49"/>
    <p:sldId id="280" r:id="rId50"/>
    <p:sldId id="312" r:id="rId51"/>
    <p:sldId id="279" r:id="rId52"/>
    <p:sldId id="281" r:id="rId53"/>
    <p:sldId id="282" r:id="rId54"/>
    <p:sldId id="298" r:id="rId55"/>
    <p:sldId id="299" r:id="rId56"/>
    <p:sldId id="296" r:id="rId57"/>
    <p:sldId id="297" r:id="rId58"/>
    <p:sldId id="283"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59" autoAdjust="0"/>
    <p:restoredTop sz="94660"/>
  </p:normalViewPr>
  <p:slideViewPr>
    <p:cSldViewPr snapToGrid="0">
      <p:cViewPr varScale="1">
        <p:scale>
          <a:sx n="58" d="100"/>
          <a:sy n="58" d="100"/>
        </p:scale>
        <p:origin x="-96" y="-3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F30FE9-A40B-4EFD-A5A6-E745256E140E}" type="datetimeFigureOut">
              <a:rPr lang="en-US" smtClean="0"/>
              <a:t>2/8/2016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A632C3-5DCE-4C44-85BA-3F527CD88748}" type="slidenum">
              <a:rPr lang="en-US" smtClean="0"/>
              <a:t>‹#›</a:t>
            </a:fld>
            <a:endParaRPr lang="en-US"/>
          </a:p>
        </p:txBody>
      </p:sp>
    </p:spTree>
    <p:extLst>
      <p:ext uri="{BB962C8B-B14F-4D97-AF65-F5344CB8AC3E}">
        <p14:creationId xmlns:p14="http://schemas.microsoft.com/office/powerpoint/2010/main" val="822207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fld id="{A32F9FA1-BA1C-49E5-921C-22DFBAA85818}" type="slidenum">
              <a:rPr lang="en-US" altLang="en-US" sz="1200">
                <a:solidFill>
                  <a:prstClr val="black"/>
                </a:solidFill>
              </a:rPr>
              <a:pPr/>
              <a:t>1</a:t>
            </a:fld>
            <a:endParaRPr lang="en-US" altLang="en-US" sz="1200">
              <a:solidFill>
                <a:prstClr val="black"/>
              </a:solidFill>
            </a:endParaRPr>
          </a:p>
        </p:txBody>
      </p:sp>
    </p:spTree>
    <p:extLst>
      <p:ext uri="{BB962C8B-B14F-4D97-AF65-F5344CB8AC3E}">
        <p14:creationId xmlns:p14="http://schemas.microsoft.com/office/powerpoint/2010/main" val="3591916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fld id="{297ED6BD-5677-4534-9ED4-86469CABB64A}" type="slidenum">
              <a:rPr lang="en-US" altLang="en-US" sz="1200"/>
              <a:pPr/>
              <a:t>13</a:t>
            </a:fld>
            <a:endParaRPr lang="en-US" altLang="en-US" sz="1200"/>
          </a:p>
        </p:txBody>
      </p:sp>
    </p:spTree>
    <p:extLst>
      <p:ext uri="{BB962C8B-B14F-4D97-AF65-F5344CB8AC3E}">
        <p14:creationId xmlns:p14="http://schemas.microsoft.com/office/powerpoint/2010/main" val="2579507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700">
                <a:solidFill>
                  <a:schemeClr val="tx1"/>
                </a:solidFill>
                <a:latin typeface="Verdana" panose="020B0604030504040204" pitchFamily="34" charset="0"/>
                <a:cs typeface="Arial" panose="020B0604020202020204" pitchFamily="34" charset="0"/>
              </a:defRPr>
            </a:lvl1pPr>
            <a:lvl2pPr marL="742950" indent="-285750" eaLnBrk="0" hangingPunct="0">
              <a:defRPr sz="1700">
                <a:solidFill>
                  <a:schemeClr val="tx1"/>
                </a:solidFill>
                <a:latin typeface="Verdana" panose="020B0604030504040204" pitchFamily="34" charset="0"/>
                <a:cs typeface="Arial" panose="020B0604020202020204" pitchFamily="34" charset="0"/>
              </a:defRPr>
            </a:lvl2pPr>
            <a:lvl3pPr marL="1143000" indent="-228600" eaLnBrk="0" hangingPunct="0">
              <a:defRPr sz="1700">
                <a:solidFill>
                  <a:schemeClr val="tx1"/>
                </a:solidFill>
                <a:latin typeface="Verdana" panose="020B0604030504040204" pitchFamily="34" charset="0"/>
                <a:cs typeface="Arial" panose="020B0604020202020204" pitchFamily="34" charset="0"/>
              </a:defRPr>
            </a:lvl3pPr>
            <a:lvl4pPr marL="1600200" indent="-228600" eaLnBrk="0" hangingPunct="0">
              <a:defRPr sz="1700">
                <a:solidFill>
                  <a:schemeClr val="tx1"/>
                </a:solidFill>
                <a:latin typeface="Verdana" panose="020B0604030504040204" pitchFamily="34" charset="0"/>
                <a:cs typeface="Arial" panose="020B0604020202020204" pitchFamily="34" charset="0"/>
              </a:defRPr>
            </a:lvl4pPr>
            <a:lvl5pPr marL="2057400" indent="-228600" eaLnBrk="0" hangingPunct="0">
              <a:defRPr sz="17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cs typeface="Arial" panose="020B0604020202020204" pitchFamily="34" charset="0"/>
              </a:defRPr>
            </a:lvl9pPr>
          </a:lstStyle>
          <a:p>
            <a:pPr eaLnBrk="1" hangingPunct="1"/>
            <a:fld id="{D5C86A31-493C-46C6-8BE6-077848950FE5}" type="slidenum">
              <a:rPr lang="en-US" altLang="en-US" sz="1200"/>
              <a:pPr eaLnBrk="1" hangingPunct="1"/>
              <a:t>14</a:t>
            </a:fld>
            <a:endParaRPr lang="en-US" altLang="en-US" sz="1200"/>
          </a:p>
        </p:txBody>
      </p:sp>
    </p:spTree>
    <p:extLst>
      <p:ext uri="{BB962C8B-B14F-4D97-AF65-F5344CB8AC3E}">
        <p14:creationId xmlns:p14="http://schemas.microsoft.com/office/powerpoint/2010/main" val="2016501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700">
                <a:solidFill>
                  <a:schemeClr val="tx1"/>
                </a:solidFill>
                <a:latin typeface="Verdana" panose="020B0604030504040204" pitchFamily="34" charset="0"/>
                <a:cs typeface="Arial" panose="020B0604020202020204" pitchFamily="34" charset="0"/>
              </a:defRPr>
            </a:lvl1pPr>
            <a:lvl2pPr marL="742950" indent="-285750" eaLnBrk="0" hangingPunct="0">
              <a:defRPr sz="1700">
                <a:solidFill>
                  <a:schemeClr val="tx1"/>
                </a:solidFill>
                <a:latin typeface="Verdana" panose="020B0604030504040204" pitchFamily="34" charset="0"/>
                <a:cs typeface="Arial" panose="020B0604020202020204" pitchFamily="34" charset="0"/>
              </a:defRPr>
            </a:lvl2pPr>
            <a:lvl3pPr marL="1143000" indent="-228600" eaLnBrk="0" hangingPunct="0">
              <a:defRPr sz="1700">
                <a:solidFill>
                  <a:schemeClr val="tx1"/>
                </a:solidFill>
                <a:latin typeface="Verdana" panose="020B0604030504040204" pitchFamily="34" charset="0"/>
                <a:cs typeface="Arial" panose="020B0604020202020204" pitchFamily="34" charset="0"/>
              </a:defRPr>
            </a:lvl3pPr>
            <a:lvl4pPr marL="1600200" indent="-228600" eaLnBrk="0" hangingPunct="0">
              <a:defRPr sz="1700">
                <a:solidFill>
                  <a:schemeClr val="tx1"/>
                </a:solidFill>
                <a:latin typeface="Verdana" panose="020B0604030504040204" pitchFamily="34" charset="0"/>
                <a:cs typeface="Arial" panose="020B0604020202020204" pitchFamily="34" charset="0"/>
              </a:defRPr>
            </a:lvl4pPr>
            <a:lvl5pPr marL="2057400" indent="-228600" eaLnBrk="0" hangingPunct="0">
              <a:defRPr sz="17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cs typeface="Arial" panose="020B0604020202020204" pitchFamily="34" charset="0"/>
              </a:defRPr>
            </a:lvl9pPr>
          </a:lstStyle>
          <a:p>
            <a:pPr eaLnBrk="1" hangingPunct="1"/>
            <a:fld id="{F0DFCF16-770B-4AC3-8138-70838D3658A3}" type="slidenum">
              <a:rPr lang="en-US" altLang="en-US" sz="1200"/>
              <a:pPr eaLnBrk="1" hangingPunct="1"/>
              <a:t>15</a:t>
            </a:fld>
            <a:endParaRPr lang="en-US" altLang="en-US" sz="1200"/>
          </a:p>
        </p:txBody>
      </p:sp>
    </p:spTree>
    <p:extLst>
      <p:ext uri="{BB962C8B-B14F-4D97-AF65-F5344CB8AC3E}">
        <p14:creationId xmlns:p14="http://schemas.microsoft.com/office/powerpoint/2010/main" val="3474095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fld id="{13E1D62E-4650-4F46-A38F-7BA0DAA5865D}" type="slidenum">
              <a:rPr lang="en-US" altLang="en-US" sz="1200"/>
              <a:pPr/>
              <a:t>16</a:t>
            </a:fld>
            <a:endParaRPr lang="en-US" altLang="en-US" sz="1200"/>
          </a:p>
        </p:txBody>
      </p:sp>
    </p:spTree>
    <p:extLst>
      <p:ext uri="{BB962C8B-B14F-4D97-AF65-F5344CB8AC3E}">
        <p14:creationId xmlns:p14="http://schemas.microsoft.com/office/powerpoint/2010/main" val="1226032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fld id="{13E1D62E-4650-4F46-A38F-7BA0DAA5865D}" type="slidenum">
              <a:rPr lang="en-US" altLang="en-US" sz="1200"/>
              <a:pPr/>
              <a:t>17</a:t>
            </a:fld>
            <a:endParaRPr lang="en-US" altLang="en-US" sz="1200"/>
          </a:p>
        </p:txBody>
      </p:sp>
    </p:spTree>
    <p:extLst>
      <p:ext uri="{BB962C8B-B14F-4D97-AF65-F5344CB8AC3E}">
        <p14:creationId xmlns:p14="http://schemas.microsoft.com/office/powerpoint/2010/main" val="3994159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fld id="{13E1D62E-4650-4F46-A38F-7BA0DAA5865D}" type="slidenum">
              <a:rPr lang="en-US" altLang="en-US" sz="1200"/>
              <a:pPr/>
              <a:t>18</a:t>
            </a:fld>
            <a:endParaRPr lang="en-US" altLang="en-US" sz="1200"/>
          </a:p>
        </p:txBody>
      </p:sp>
    </p:spTree>
    <p:extLst>
      <p:ext uri="{BB962C8B-B14F-4D97-AF65-F5344CB8AC3E}">
        <p14:creationId xmlns:p14="http://schemas.microsoft.com/office/powerpoint/2010/main" val="793363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fld id="{02A83394-BB88-4E43-BD06-B61EC968FF1D}" type="slidenum">
              <a:rPr lang="en-US" altLang="en-US" sz="1200"/>
              <a:pPr/>
              <a:t>19</a:t>
            </a:fld>
            <a:endParaRPr lang="en-US" altLang="en-US" sz="1200"/>
          </a:p>
        </p:txBody>
      </p:sp>
    </p:spTree>
    <p:extLst>
      <p:ext uri="{BB962C8B-B14F-4D97-AF65-F5344CB8AC3E}">
        <p14:creationId xmlns:p14="http://schemas.microsoft.com/office/powerpoint/2010/main" val="662133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fld id="{544839C1-C7F4-4C04-AEF9-F865A8E7DCFF}" type="slidenum">
              <a:rPr lang="en-US" altLang="en-US" sz="1200"/>
              <a:pPr/>
              <a:t>20</a:t>
            </a:fld>
            <a:endParaRPr lang="en-US" altLang="en-US" sz="1200"/>
          </a:p>
        </p:txBody>
      </p:sp>
    </p:spTree>
    <p:extLst>
      <p:ext uri="{BB962C8B-B14F-4D97-AF65-F5344CB8AC3E}">
        <p14:creationId xmlns:p14="http://schemas.microsoft.com/office/powerpoint/2010/main" val="4119906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fld id="{544839C1-C7F4-4C04-AEF9-F865A8E7DCFF}" type="slidenum">
              <a:rPr lang="en-US" altLang="en-US" sz="1200"/>
              <a:pPr/>
              <a:t>21</a:t>
            </a:fld>
            <a:endParaRPr lang="en-US" altLang="en-US" sz="1200"/>
          </a:p>
        </p:txBody>
      </p:sp>
    </p:spTree>
    <p:extLst>
      <p:ext uri="{BB962C8B-B14F-4D97-AF65-F5344CB8AC3E}">
        <p14:creationId xmlns:p14="http://schemas.microsoft.com/office/powerpoint/2010/main" val="2238465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fld id="{544839C1-C7F4-4C04-AEF9-F865A8E7DCFF}" type="slidenum">
              <a:rPr lang="en-US" altLang="en-US" sz="1200"/>
              <a:pPr/>
              <a:t>22</a:t>
            </a:fld>
            <a:endParaRPr lang="en-US" altLang="en-US" sz="1200"/>
          </a:p>
        </p:txBody>
      </p:sp>
    </p:spTree>
    <p:extLst>
      <p:ext uri="{BB962C8B-B14F-4D97-AF65-F5344CB8AC3E}">
        <p14:creationId xmlns:p14="http://schemas.microsoft.com/office/powerpoint/2010/main" val="604314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fld id="{31F89556-77D9-4C3F-8936-CC0658A8DF12}" type="slidenum">
              <a:rPr lang="en-US" altLang="en-US" sz="1200"/>
              <a:pPr/>
              <a:t>3</a:t>
            </a:fld>
            <a:endParaRPr lang="en-US" altLang="en-US" sz="1200"/>
          </a:p>
        </p:txBody>
      </p:sp>
    </p:spTree>
    <p:extLst>
      <p:ext uri="{BB962C8B-B14F-4D97-AF65-F5344CB8AC3E}">
        <p14:creationId xmlns:p14="http://schemas.microsoft.com/office/powerpoint/2010/main" val="19070382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19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fld id="{BDCB08A7-C0F7-4632-8E64-AA7978667339}" type="slidenum">
              <a:rPr lang="en-US" altLang="en-US" sz="1200"/>
              <a:pPr/>
              <a:t>23</a:t>
            </a:fld>
            <a:endParaRPr lang="en-US" altLang="en-US" sz="1200"/>
          </a:p>
        </p:txBody>
      </p:sp>
    </p:spTree>
    <p:extLst>
      <p:ext uri="{BB962C8B-B14F-4D97-AF65-F5344CB8AC3E}">
        <p14:creationId xmlns:p14="http://schemas.microsoft.com/office/powerpoint/2010/main" val="2446759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fld id="{5BF6C90D-01C4-4544-A185-0F3975462814}" type="slidenum">
              <a:rPr lang="en-US" altLang="en-US" sz="1200"/>
              <a:pPr/>
              <a:t>24</a:t>
            </a:fld>
            <a:endParaRPr lang="en-US" altLang="en-US" sz="1200"/>
          </a:p>
        </p:txBody>
      </p:sp>
    </p:spTree>
    <p:extLst>
      <p:ext uri="{BB962C8B-B14F-4D97-AF65-F5344CB8AC3E}">
        <p14:creationId xmlns:p14="http://schemas.microsoft.com/office/powerpoint/2010/main" val="1272377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fld id="{5BF6C90D-01C4-4544-A185-0F3975462814}" type="slidenum">
              <a:rPr lang="en-US" altLang="en-US" sz="1200"/>
              <a:pPr/>
              <a:t>25</a:t>
            </a:fld>
            <a:endParaRPr lang="en-US" altLang="en-US" sz="1200"/>
          </a:p>
        </p:txBody>
      </p:sp>
    </p:spTree>
    <p:extLst>
      <p:ext uri="{BB962C8B-B14F-4D97-AF65-F5344CB8AC3E}">
        <p14:creationId xmlns:p14="http://schemas.microsoft.com/office/powerpoint/2010/main" val="2238308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700">
                <a:solidFill>
                  <a:schemeClr val="tx1"/>
                </a:solidFill>
                <a:latin typeface="Verdana" panose="020B0604030504040204" pitchFamily="34" charset="0"/>
                <a:cs typeface="Arial" panose="020B0604020202020204" pitchFamily="34" charset="0"/>
              </a:defRPr>
            </a:lvl1pPr>
            <a:lvl2pPr marL="742950" indent="-285750" eaLnBrk="0" hangingPunct="0">
              <a:defRPr sz="1700">
                <a:solidFill>
                  <a:schemeClr val="tx1"/>
                </a:solidFill>
                <a:latin typeface="Verdana" panose="020B0604030504040204" pitchFamily="34" charset="0"/>
                <a:cs typeface="Arial" panose="020B0604020202020204" pitchFamily="34" charset="0"/>
              </a:defRPr>
            </a:lvl2pPr>
            <a:lvl3pPr marL="1143000" indent="-228600" eaLnBrk="0" hangingPunct="0">
              <a:defRPr sz="1700">
                <a:solidFill>
                  <a:schemeClr val="tx1"/>
                </a:solidFill>
                <a:latin typeface="Verdana" panose="020B0604030504040204" pitchFamily="34" charset="0"/>
                <a:cs typeface="Arial" panose="020B0604020202020204" pitchFamily="34" charset="0"/>
              </a:defRPr>
            </a:lvl3pPr>
            <a:lvl4pPr marL="1600200" indent="-228600" eaLnBrk="0" hangingPunct="0">
              <a:defRPr sz="1700">
                <a:solidFill>
                  <a:schemeClr val="tx1"/>
                </a:solidFill>
                <a:latin typeface="Verdana" panose="020B0604030504040204" pitchFamily="34" charset="0"/>
                <a:cs typeface="Arial" panose="020B0604020202020204" pitchFamily="34" charset="0"/>
              </a:defRPr>
            </a:lvl4pPr>
            <a:lvl5pPr marL="2057400" indent="-228600" eaLnBrk="0" hangingPunct="0">
              <a:defRPr sz="17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cs typeface="Arial" panose="020B0604020202020204" pitchFamily="34" charset="0"/>
              </a:defRPr>
            </a:lvl9pPr>
          </a:lstStyle>
          <a:p>
            <a:pPr eaLnBrk="1" hangingPunct="1"/>
            <a:fld id="{5E16E3B0-DA44-4F00-96AE-A8DA99428008}" type="slidenum">
              <a:rPr lang="en-US" altLang="en-US" sz="1200"/>
              <a:pPr eaLnBrk="1" hangingPunct="1"/>
              <a:t>26</a:t>
            </a:fld>
            <a:endParaRPr lang="en-US" altLang="en-US" sz="1200"/>
          </a:p>
        </p:txBody>
      </p:sp>
    </p:spTree>
    <p:extLst>
      <p:ext uri="{BB962C8B-B14F-4D97-AF65-F5344CB8AC3E}">
        <p14:creationId xmlns:p14="http://schemas.microsoft.com/office/powerpoint/2010/main" val="10234185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50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700">
                <a:solidFill>
                  <a:schemeClr val="tx1"/>
                </a:solidFill>
                <a:latin typeface="Verdana" panose="020B0604030504040204" pitchFamily="34" charset="0"/>
                <a:cs typeface="Arial" panose="020B0604020202020204" pitchFamily="34" charset="0"/>
              </a:defRPr>
            </a:lvl1pPr>
            <a:lvl2pPr marL="742950" indent="-285750" eaLnBrk="0" hangingPunct="0">
              <a:defRPr sz="1700">
                <a:solidFill>
                  <a:schemeClr val="tx1"/>
                </a:solidFill>
                <a:latin typeface="Verdana" panose="020B0604030504040204" pitchFamily="34" charset="0"/>
                <a:cs typeface="Arial" panose="020B0604020202020204" pitchFamily="34" charset="0"/>
              </a:defRPr>
            </a:lvl2pPr>
            <a:lvl3pPr marL="1143000" indent="-228600" eaLnBrk="0" hangingPunct="0">
              <a:defRPr sz="1700">
                <a:solidFill>
                  <a:schemeClr val="tx1"/>
                </a:solidFill>
                <a:latin typeface="Verdana" panose="020B0604030504040204" pitchFamily="34" charset="0"/>
                <a:cs typeface="Arial" panose="020B0604020202020204" pitchFamily="34" charset="0"/>
              </a:defRPr>
            </a:lvl3pPr>
            <a:lvl4pPr marL="1600200" indent="-228600" eaLnBrk="0" hangingPunct="0">
              <a:defRPr sz="1700">
                <a:solidFill>
                  <a:schemeClr val="tx1"/>
                </a:solidFill>
                <a:latin typeface="Verdana" panose="020B0604030504040204" pitchFamily="34" charset="0"/>
                <a:cs typeface="Arial" panose="020B0604020202020204" pitchFamily="34" charset="0"/>
              </a:defRPr>
            </a:lvl4pPr>
            <a:lvl5pPr marL="2057400" indent="-228600" eaLnBrk="0" hangingPunct="0">
              <a:defRPr sz="17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cs typeface="Arial" panose="020B0604020202020204" pitchFamily="34" charset="0"/>
              </a:defRPr>
            </a:lvl9pPr>
          </a:lstStyle>
          <a:p>
            <a:pPr eaLnBrk="1" hangingPunct="1"/>
            <a:fld id="{933806EB-DA02-4A73-AD15-933AB8AA00DE}" type="slidenum">
              <a:rPr lang="en-US" altLang="en-US" sz="1200"/>
              <a:pPr eaLnBrk="1" hangingPunct="1"/>
              <a:t>27</a:t>
            </a:fld>
            <a:endParaRPr lang="en-US" altLang="en-US" sz="1200"/>
          </a:p>
        </p:txBody>
      </p:sp>
    </p:spTree>
    <p:extLst>
      <p:ext uri="{BB962C8B-B14F-4D97-AF65-F5344CB8AC3E}">
        <p14:creationId xmlns:p14="http://schemas.microsoft.com/office/powerpoint/2010/main" val="40179597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21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fld id="{6913BD74-1767-4AC3-851C-7C49A96D3D8A}" type="slidenum">
              <a:rPr lang="en-US" altLang="en-US" sz="1200"/>
              <a:pPr/>
              <a:t>29</a:t>
            </a:fld>
            <a:endParaRPr lang="en-US" altLang="en-US" sz="1200"/>
          </a:p>
        </p:txBody>
      </p:sp>
    </p:spTree>
    <p:extLst>
      <p:ext uri="{BB962C8B-B14F-4D97-AF65-F5344CB8AC3E}">
        <p14:creationId xmlns:p14="http://schemas.microsoft.com/office/powerpoint/2010/main" val="434719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fld id="{D1B45F61-661F-4060-851C-8BA311B74E5F}" type="slidenum">
              <a:rPr lang="en-US" altLang="en-US" sz="1200"/>
              <a:pPr/>
              <a:t>30</a:t>
            </a:fld>
            <a:endParaRPr lang="en-US" altLang="en-US" sz="1200"/>
          </a:p>
        </p:txBody>
      </p:sp>
    </p:spTree>
    <p:extLst>
      <p:ext uri="{BB962C8B-B14F-4D97-AF65-F5344CB8AC3E}">
        <p14:creationId xmlns:p14="http://schemas.microsoft.com/office/powerpoint/2010/main" val="18116864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fld id="{D1B45F61-661F-4060-851C-8BA311B74E5F}" type="slidenum">
              <a:rPr lang="en-US" altLang="en-US" sz="1200"/>
              <a:pPr/>
              <a:t>31</a:t>
            </a:fld>
            <a:endParaRPr lang="en-US" altLang="en-US" sz="1200"/>
          </a:p>
        </p:txBody>
      </p:sp>
    </p:spTree>
    <p:extLst>
      <p:ext uri="{BB962C8B-B14F-4D97-AF65-F5344CB8AC3E}">
        <p14:creationId xmlns:p14="http://schemas.microsoft.com/office/powerpoint/2010/main" val="28541782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53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700">
                <a:solidFill>
                  <a:schemeClr val="tx1"/>
                </a:solidFill>
                <a:latin typeface="Verdana" panose="020B0604030504040204" pitchFamily="34" charset="0"/>
                <a:cs typeface="Arial" panose="020B0604020202020204" pitchFamily="34" charset="0"/>
              </a:defRPr>
            </a:lvl1pPr>
            <a:lvl2pPr marL="742950" indent="-285750" eaLnBrk="0" hangingPunct="0">
              <a:defRPr sz="1700">
                <a:solidFill>
                  <a:schemeClr val="tx1"/>
                </a:solidFill>
                <a:latin typeface="Verdana" panose="020B0604030504040204" pitchFamily="34" charset="0"/>
                <a:cs typeface="Arial" panose="020B0604020202020204" pitchFamily="34" charset="0"/>
              </a:defRPr>
            </a:lvl2pPr>
            <a:lvl3pPr marL="1143000" indent="-228600" eaLnBrk="0" hangingPunct="0">
              <a:defRPr sz="1700">
                <a:solidFill>
                  <a:schemeClr val="tx1"/>
                </a:solidFill>
                <a:latin typeface="Verdana" panose="020B0604030504040204" pitchFamily="34" charset="0"/>
                <a:cs typeface="Arial" panose="020B0604020202020204" pitchFamily="34" charset="0"/>
              </a:defRPr>
            </a:lvl3pPr>
            <a:lvl4pPr marL="1600200" indent="-228600" eaLnBrk="0" hangingPunct="0">
              <a:defRPr sz="1700">
                <a:solidFill>
                  <a:schemeClr val="tx1"/>
                </a:solidFill>
                <a:latin typeface="Verdana" panose="020B0604030504040204" pitchFamily="34" charset="0"/>
                <a:cs typeface="Arial" panose="020B0604020202020204" pitchFamily="34" charset="0"/>
              </a:defRPr>
            </a:lvl4pPr>
            <a:lvl5pPr marL="2057400" indent="-228600" eaLnBrk="0" hangingPunct="0">
              <a:defRPr sz="17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cs typeface="Arial" panose="020B0604020202020204" pitchFamily="34" charset="0"/>
              </a:defRPr>
            </a:lvl9pPr>
          </a:lstStyle>
          <a:p>
            <a:pPr eaLnBrk="1" hangingPunct="1"/>
            <a:fld id="{1A58433F-E884-4110-8414-6B3C2E5DD255}" type="slidenum">
              <a:rPr lang="en-US" altLang="en-US" sz="1200"/>
              <a:pPr eaLnBrk="1" hangingPunct="1"/>
              <a:t>32</a:t>
            </a:fld>
            <a:endParaRPr lang="en-US" altLang="en-US" sz="1200"/>
          </a:p>
        </p:txBody>
      </p:sp>
    </p:spTree>
    <p:extLst>
      <p:ext uri="{BB962C8B-B14F-4D97-AF65-F5344CB8AC3E}">
        <p14:creationId xmlns:p14="http://schemas.microsoft.com/office/powerpoint/2010/main" val="9427046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fld id="{B4E048DE-1C3E-46A3-962B-782F1B72DC27}" type="slidenum">
              <a:rPr lang="en-US" altLang="en-US" sz="1200"/>
              <a:pPr/>
              <a:t>33</a:t>
            </a:fld>
            <a:endParaRPr lang="en-US" altLang="en-US" sz="1200"/>
          </a:p>
        </p:txBody>
      </p:sp>
    </p:spTree>
    <p:extLst>
      <p:ext uri="{BB962C8B-B14F-4D97-AF65-F5344CB8AC3E}">
        <p14:creationId xmlns:p14="http://schemas.microsoft.com/office/powerpoint/2010/main" val="3617614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fld id="{241273A6-38B5-4A9A-9F92-FFFF65633D6F}" type="slidenum">
              <a:rPr lang="en-US" altLang="en-US" sz="1200"/>
              <a:pPr/>
              <a:t>4</a:t>
            </a:fld>
            <a:endParaRPr lang="en-US" altLang="en-US" sz="1200"/>
          </a:p>
        </p:txBody>
      </p:sp>
    </p:spTree>
    <p:extLst>
      <p:ext uri="{BB962C8B-B14F-4D97-AF65-F5344CB8AC3E}">
        <p14:creationId xmlns:p14="http://schemas.microsoft.com/office/powerpoint/2010/main" val="11752068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fld id="{B4E048DE-1C3E-46A3-962B-782F1B72DC27}" type="slidenum">
              <a:rPr lang="en-US" altLang="en-US" sz="1200"/>
              <a:pPr/>
              <a:t>34</a:t>
            </a:fld>
            <a:endParaRPr lang="en-US" altLang="en-US" sz="1200"/>
          </a:p>
        </p:txBody>
      </p:sp>
    </p:spTree>
    <p:extLst>
      <p:ext uri="{BB962C8B-B14F-4D97-AF65-F5344CB8AC3E}">
        <p14:creationId xmlns:p14="http://schemas.microsoft.com/office/powerpoint/2010/main" val="24415629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fld id="{B4E048DE-1C3E-46A3-962B-782F1B72DC27}" type="slidenum">
              <a:rPr lang="en-US" altLang="en-US" sz="1200"/>
              <a:pPr/>
              <a:t>35</a:t>
            </a:fld>
            <a:endParaRPr lang="en-US" altLang="en-US" sz="1200"/>
          </a:p>
        </p:txBody>
      </p:sp>
    </p:spTree>
    <p:extLst>
      <p:ext uri="{BB962C8B-B14F-4D97-AF65-F5344CB8AC3E}">
        <p14:creationId xmlns:p14="http://schemas.microsoft.com/office/powerpoint/2010/main" val="1278371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239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fld id="{B4E048DE-1C3E-46A3-962B-782F1B72DC27}" type="slidenum">
              <a:rPr lang="en-US" altLang="en-US" sz="1200"/>
              <a:pPr/>
              <a:t>36</a:t>
            </a:fld>
            <a:endParaRPr lang="en-US" altLang="en-US" sz="1200"/>
          </a:p>
        </p:txBody>
      </p:sp>
    </p:spTree>
    <p:extLst>
      <p:ext uri="{BB962C8B-B14F-4D97-AF65-F5344CB8AC3E}">
        <p14:creationId xmlns:p14="http://schemas.microsoft.com/office/powerpoint/2010/main" val="22908019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fld id="{FA0DA790-0135-4F76-A525-621F2C07CF58}" type="slidenum">
              <a:rPr lang="en-US" altLang="en-US" sz="1200"/>
              <a:pPr/>
              <a:t>37</a:t>
            </a:fld>
            <a:endParaRPr lang="en-US" altLang="en-US" sz="1200"/>
          </a:p>
        </p:txBody>
      </p:sp>
    </p:spTree>
    <p:extLst>
      <p:ext uri="{BB962C8B-B14F-4D97-AF65-F5344CB8AC3E}">
        <p14:creationId xmlns:p14="http://schemas.microsoft.com/office/powerpoint/2010/main" val="19573505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259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fld id="{9E75C700-2C85-47BE-AADD-F04F3432B663}" type="slidenum">
              <a:rPr lang="en-US" altLang="en-US" sz="1200"/>
              <a:pPr/>
              <a:t>38</a:t>
            </a:fld>
            <a:endParaRPr lang="en-US" altLang="en-US" sz="1200"/>
          </a:p>
        </p:txBody>
      </p:sp>
    </p:spTree>
    <p:extLst>
      <p:ext uri="{BB962C8B-B14F-4D97-AF65-F5344CB8AC3E}">
        <p14:creationId xmlns:p14="http://schemas.microsoft.com/office/powerpoint/2010/main" val="33353376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fld id="{ABB5A74A-31F8-451D-8478-B19B1A64B060}" type="slidenum">
              <a:rPr lang="en-US" altLang="en-US" sz="1200"/>
              <a:pPr/>
              <a:t>39</a:t>
            </a:fld>
            <a:endParaRPr lang="en-US" altLang="en-US" sz="1200"/>
          </a:p>
        </p:txBody>
      </p:sp>
    </p:spTree>
    <p:extLst>
      <p:ext uri="{BB962C8B-B14F-4D97-AF65-F5344CB8AC3E}">
        <p14:creationId xmlns:p14="http://schemas.microsoft.com/office/powerpoint/2010/main" val="15676062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fld id="{B339640E-FCFA-4024-A547-7566F72CD393}" type="slidenum">
              <a:rPr lang="en-US" altLang="en-US" sz="1200"/>
              <a:pPr/>
              <a:t>40</a:t>
            </a:fld>
            <a:endParaRPr lang="en-US" altLang="en-US" sz="1200"/>
          </a:p>
        </p:txBody>
      </p:sp>
    </p:spTree>
    <p:extLst>
      <p:ext uri="{BB962C8B-B14F-4D97-AF65-F5344CB8AC3E}">
        <p14:creationId xmlns:p14="http://schemas.microsoft.com/office/powerpoint/2010/main" val="16090785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fld id="{B339640E-FCFA-4024-A547-7566F72CD393}" type="slidenum">
              <a:rPr lang="en-US" altLang="en-US" sz="1200"/>
              <a:pPr/>
              <a:t>41</a:t>
            </a:fld>
            <a:endParaRPr lang="en-US" altLang="en-US" sz="1200"/>
          </a:p>
        </p:txBody>
      </p:sp>
    </p:spTree>
    <p:extLst>
      <p:ext uri="{BB962C8B-B14F-4D97-AF65-F5344CB8AC3E}">
        <p14:creationId xmlns:p14="http://schemas.microsoft.com/office/powerpoint/2010/main" val="7688788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280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fld id="{B339640E-FCFA-4024-A547-7566F72CD393}" type="slidenum">
              <a:rPr lang="en-US" altLang="en-US" sz="1200"/>
              <a:pPr/>
              <a:t>42</a:t>
            </a:fld>
            <a:endParaRPr lang="en-US" altLang="en-US" sz="1200"/>
          </a:p>
        </p:txBody>
      </p:sp>
    </p:spTree>
    <p:extLst>
      <p:ext uri="{BB962C8B-B14F-4D97-AF65-F5344CB8AC3E}">
        <p14:creationId xmlns:p14="http://schemas.microsoft.com/office/powerpoint/2010/main" val="37634060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fld id="{2A3BAAE5-E0C0-4880-A371-AA89D124149E}" type="slidenum">
              <a:rPr lang="en-US" altLang="en-US" sz="1200"/>
              <a:pPr/>
              <a:t>43</a:t>
            </a:fld>
            <a:endParaRPr lang="en-US" altLang="en-US" sz="1200"/>
          </a:p>
        </p:txBody>
      </p:sp>
    </p:spTree>
    <p:extLst>
      <p:ext uri="{BB962C8B-B14F-4D97-AF65-F5344CB8AC3E}">
        <p14:creationId xmlns:p14="http://schemas.microsoft.com/office/powerpoint/2010/main" val="2855749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fld id="{241273A6-38B5-4A9A-9F92-FFFF65633D6F}" type="slidenum">
              <a:rPr lang="en-US" altLang="en-US" sz="1200"/>
              <a:pPr/>
              <a:t>5</a:t>
            </a:fld>
            <a:endParaRPr lang="en-US" altLang="en-US" sz="1200"/>
          </a:p>
        </p:txBody>
      </p:sp>
    </p:spTree>
    <p:extLst>
      <p:ext uri="{BB962C8B-B14F-4D97-AF65-F5344CB8AC3E}">
        <p14:creationId xmlns:p14="http://schemas.microsoft.com/office/powerpoint/2010/main" val="15991873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00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fld id="{4AF83C17-9082-47A7-A99E-19ED9DDD1D07}" type="slidenum">
              <a:rPr lang="en-US" altLang="en-US" sz="1200"/>
              <a:pPr/>
              <a:t>44</a:t>
            </a:fld>
            <a:endParaRPr lang="en-US" altLang="en-US" sz="1200"/>
          </a:p>
        </p:txBody>
      </p:sp>
    </p:spTree>
    <p:extLst>
      <p:ext uri="{BB962C8B-B14F-4D97-AF65-F5344CB8AC3E}">
        <p14:creationId xmlns:p14="http://schemas.microsoft.com/office/powerpoint/2010/main" val="17259361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fld id="{08614FB2-ABF2-4341-BD0D-C07D95B0A530}" type="slidenum">
              <a:rPr lang="en-US" altLang="en-US" sz="1200"/>
              <a:pPr/>
              <a:t>45</a:t>
            </a:fld>
            <a:endParaRPr lang="en-US" altLang="en-US" sz="1200"/>
          </a:p>
        </p:txBody>
      </p:sp>
    </p:spTree>
    <p:extLst>
      <p:ext uri="{BB962C8B-B14F-4D97-AF65-F5344CB8AC3E}">
        <p14:creationId xmlns:p14="http://schemas.microsoft.com/office/powerpoint/2010/main" val="17065582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163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700">
                <a:solidFill>
                  <a:schemeClr val="tx1"/>
                </a:solidFill>
                <a:latin typeface="Verdana" panose="020B0604030504040204" pitchFamily="34" charset="0"/>
                <a:cs typeface="Arial" panose="020B0604020202020204" pitchFamily="34" charset="0"/>
              </a:defRPr>
            </a:lvl1pPr>
            <a:lvl2pPr marL="742950" indent="-285750" eaLnBrk="0" hangingPunct="0">
              <a:defRPr sz="1700">
                <a:solidFill>
                  <a:schemeClr val="tx1"/>
                </a:solidFill>
                <a:latin typeface="Verdana" panose="020B0604030504040204" pitchFamily="34" charset="0"/>
                <a:cs typeface="Arial" panose="020B0604020202020204" pitchFamily="34" charset="0"/>
              </a:defRPr>
            </a:lvl2pPr>
            <a:lvl3pPr marL="1143000" indent="-228600" eaLnBrk="0" hangingPunct="0">
              <a:defRPr sz="1700">
                <a:solidFill>
                  <a:schemeClr val="tx1"/>
                </a:solidFill>
                <a:latin typeface="Verdana" panose="020B0604030504040204" pitchFamily="34" charset="0"/>
                <a:cs typeface="Arial" panose="020B0604020202020204" pitchFamily="34" charset="0"/>
              </a:defRPr>
            </a:lvl3pPr>
            <a:lvl4pPr marL="1600200" indent="-228600" eaLnBrk="0" hangingPunct="0">
              <a:defRPr sz="1700">
                <a:solidFill>
                  <a:schemeClr val="tx1"/>
                </a:solidFill>
                <a:latin typeface="Verdana" panose="020B0604030504040204" pitchFamily="34" charset="0"/>
                <a:cs typeface="Arial" panose="020B0604020202020204" pitchFamily="34" charset="0"/>
              </a:defRPr>
            </a:lvl4pPr>
            <a:lvl5pPr marL="2057400" indent="-228600" eaLnBrk="0" hangingPunct="0">
              <a:defRPr sz="17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cs typeface="Arial" panose="020B0604020202020204" pitchFamily="34" charset="0"/>
              </a:defRPr>
            </a:lvl9pPr>
          </a:lstStyle>
          <a:p>
            <a:pPr eaLnBrk="1" hangingPunct="1"/>
            <a:fld id="{089E81CF-95E7-4804-B33F-214CAD7672CE}" type="slidenum">
              <a:rPr lang="en-US" altLang="en-US" sz="1200"/>
              <a:pPr eaLnBrk="1" hangingPunct="1"/>
              <a:t>47</a:t>
            </a:fld>
            <a:endParaRPr lang="en-US" altLang="en-US" sz="1200"/>
          </a:p>
        </p:txBody>
      </p:sp>
    </p:spTree>
    <p:extLst>
      <p:ext uri="{BB962C8B-B14F-4D97-AF65-F5344CB8AC3E}">
        <p14:creationId xmlns:p14="http://schemas.microsoft.com/office/powerpoint/2010/main" val="21676704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fld id="{803FD264-4904-4997-B1D6-DECABC4CAA72}" type="slidenum">
              <a:rPr lang="en-US" altLang="en-US" sz="1200"/>
              <a:pPr/>
              <a:t>48</a:t>
            </a:fld>
            <a:endParaRPr lang="en-US" altLang="en-US" sz="1200"/>
          </a:p>
        </p:txBody>
      </p:sp>
    </p:spTree>
    <p:extLst>
      <p:ext uri="{BB962C8B-B14F-4D97-AF65-F5344CB8AC3E}">
        <p14:creationId xmlns:p14="http://schemas.microsoft.com/office/powerpoint/2010/main" val="18075153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34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fld id="{803FD264-4904-4997-B1D6-DECABC4CAA72}" type="slidenum">
              <a:rPr lang="en-US" altLang="en-US" sz="1200"/>
              <a:pPr/>
              <a:t>49</a:t>
            </a:fld>
            <a:endParaRPr lang="en-US" altLang="en-US" sz="1200"/>
          </a:p>
        </p:txBody>
      </p:sp>
    </p:spTree>
    <p:extLst>
      <p:ext uri="{BB962C8B-B14F-4D97-AF65-F5344CB8AC3E}">
        <p14:creationId xmlns:p14="http://schemas.microsoft.com/office/powerpoint/2010/main" val="30647456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33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fld id="{A0672D61-30F8-4FC8-9434-D0097DAB39B7}" type="slidenum">
              <a:rPr lang="en-US" altLang="en-US" sz="1200"/>
              <a:pPr/>
              <a:t>50</a:t>
            </a:fld>
            <a:endParaRPr lang="en-US" altLang="en-US" sz="1200"/>
          </a:p>
        </p:txBody>
      </p:sp>
    </p:spTree>
    <p:extLst>
      <p:ext uri="{BB962C8B-B14F-4D97-AF65-F5344CB8AC3E}">
        <p14:creationId xmlns:p14="http://schemas.microsoft.com/office/powerpoint/2010/main" val="9816366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fld id="{D3AE3AD2-E55D-474C-B65C-C03BB3615426}" type="slidenum">
              <a:rPr lang="en-US" altLang="en-US" sz="1200"/>
              <a:pPr/>
              <a:t>51</a:t>
            </a:fld>
            <a:endParaRPr lang="en-US" altLang="en-US" sz="1200"/>
          </a:p>
        </p:txBody>
      </p:sp>
    </p:spTree>
    <p:extLst>
      <p:ext uri="{BB962C8B-B14F-4D97-AF65-F5344CB8AC3E}">
        <p14:creationId xmlns:p14="http://schemas.microsoft.com/office/powerpoint/2010/main" val="31400047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fld id="{06A73492-7A5A-42D9-A196-860C53F48951}" type="slidenum">
              <a:rPr lang="en-US" altLang="en-US" sz="1200"/>
              <a:pPr/>
              <a:t>52</a:t>
            </a:fld>
            <a:endParaRPr lang="en-US" altLang="en-US" sz="1200"/>
          </a:p>
        </p:txBody>
      </p:sp>
    </p:spTree>
    <p:extLst>
      <p:ext uri="{BB962C8B-B14F-4D97-AF65-F5344CB8AC3E}">
        <p14:creationId xmlns:p14="http://schemas.microsoft.com/office/powerpoint/2010/main" val="39795528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fld id="{15BFF46C-639B-48AA-A2B4-DF069283AC6A}" type="slidenum">
              <a:rPr lang="en-US" altLang="en-US" sz="1200"/>
              <a:pPr/>
              <a:t>57</a:t>
            </a:fld>
            <a:endParaRPr lang="en-US" altLang="en-US" sz="1200"/>
          </a:p>
        </p:txBody>
      </p:sp>
    </p:spTree>
    <p:extLst>
      <p:ext uri="{BB962C8B-B14F-4D97-AF65-F5344CB8AC3E}">
        <p14:creationId xmlns:p14="http://schemas.microsoft.com/office/powerpoint/2010/main" val="2773997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fld id="{7D2137D7-7158-443A-944E-A341DA183BB7}" type="slidenum">
              <a:rPr lang="en-US" altLang="en-US" sz="1200"/>
              <a:pPr/>
              <a:t>6</a:t>
            </a:fld>
            <a:endParaRPr lang="en-US" altLang="en-US" sz="1200"/>
          </a:p>
        </p:txBody>
      </p:sp>
    </p:spTree>
    <p:extLst>
      <p:ext uri="{BB962C8B-B14F-4D97-AF65-F5344CB8AC3E}">
        <p14:creationId xmlns:p14="http://schemas.microsoft.com/office/powerpoint/2010/main" val="30347117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fld id="{7D2137D7-7158-443A-944E-A341DA183BB7}" type="slidenum">
              <a:rPr lang="en-US" altLang="en-US" sz="1200"/>
              <a:pPr/>
              <a:t>7</a:t>
            </a:fld>
            <a:endParaRPr lang="en-US" altLang="en-US" sz="1200"/>
          </a:p>
        </p:txBody>
      </p:sp>
    </p:spTree>
    <p:extLst>
      <p:ext uri="{BB962C8B-B14F-4D97-AF65-F5344CB8AC3E}">
        <p14:creationId xmlns:p14="http://schemas.microsoft.com/office/powerpoint/2010/main" val="2541206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fld id="{7D2137D7-7158-443A-944E-A341DA183BB7}" type="slidenum">
              <a:rPr lang="en-US" altLang="en-US" sz="1200"/>
              <a:pPr/>
              <a:t>8</a:t>
            </a:fld>
            <a:endParaRPr lang="en-US" altLang="en-US" sz="1200"/>
          </a:p>
        </p:txBody>
      </p:sp>
    </p:spTree>
    <p:extLst>
      <p:ext uri="{BB962C8B-B14F-4D97-AF65-F5344CB8AC3E}">
        <p14:creationId xmlns:p14="http://schemas.microsoft.com/office/powerpoint/2010/main" val="3097730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fld id="{40AA4FA6-8A16-42F5-82C0-B558DBB0788A}" type="slidenum">
              <a:rPr lang="en-US" altLang="en-US" sz="1200"/>
              <a:pPr/>
              <a:t>11</a:t>
            </a:fld>
            <a:endParaRPr lang="en-US" altLang="en-US" sz="1200"/>
          </a:p>
        </p:txBody>
      </p:sp>
    </p:spTree>
    <p:extLst>
      <p:ext uri="{BB962C8B-B14F-4D97-AF65-F5344CB8AC3E}">
        <p14:creationId xmlns:p14="http://schemas.microsoft.com/office/powerpoint/2010/main" val="219273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890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fld id="{297ED6BD-5677-4534-9ED4-86469CABB64A}" type="slidenum">
              <a:rPr lang="en-US" altLang="en-US" sz="1200"/>
              <a:pPr/>
              <a:t>12</a:t>
            </a:fld>
            <a:endParaRPr lang="en-US" altLang="en-US" sz="1200"/>
          </a:p>
        </p:txBody>
      </p:sp>
    </p:spTree>
    <p:extLst>
      <p:ext uri="{BB962C8B-B14F-4D97-AF65-F5344CB8AC3E}">
        <p14:creationId xmlns:p14="http://schemas.microsoft.com/office/powerpoint/2010/main" val="32286591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09E24DA0-E338-4F2B-8463-A44B872E3347}" type="datetimeFigureOut">
              <a:rPr lang="en-US" smtClean="0"/>
              <a:t>2/8/2016</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C0BD4A8C-5639-4096-B417-15C3C26AB93E}"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2932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E24DA0-E338-4F2B-8463-A44B872E3347}" type="datetimeFigureOut">
              <a:rPr lang="en-US" smtClean="0"/>
              <a:t>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BD4A8C-5639-4096-B417-15C3C26AB93E}" type="slidenum">
              <a:rPr lang="en-US" smtClean="0"/>
              <a:t>‹#›</a:t>
            </a:fld>
            <a:endParaRPr lang="en-US"/>
          </a:p>
        </p:txBody>
      </p:sp>
    </p:spTree>
    <p:extLst>
      <p:ext uri="{BB962C8B-B14F-4D97-AF65-F5344CB8AC3E}">
        <p14:creationId xmlns:p14="http://schemas.microsoft.com/office/powerpoint/2010/main" val="264295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E24DA0-E338-4F2B-8463-A44B872E3347}" type="datetimeFigureOut">
              <a:rPr lang="en-US" smtClean="0"/>
              <a:t>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BD4A8C-5639-4096-B417-15C3C26AB93E}"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0367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E24DA0-E338-4F2B-8463-A44B872E3347}" type="datetimeFigureOut">
              <a:rPr lang="en-US" smtClean="0"/>
              <a:t>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BD4A8C-5639-4096-B417-15C3C26AB93E}"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204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E24DA0-E338-4F2B-8463-A44B872E3347}" type="datetimeFigureOut">
              <a:rPr lang="en-US" smtClean="0"/>
              <a:t>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BD4A8C-5639-4096-B417-15C3C26AB93E}" type="slidenum">
              <a:rPr lang="en-US" smtClean="0"/>
              <a:t>‹#›</a:t>
            </a:fld>
            <a:endParaRPr lang="en-US"/>
          </a:p>
        </p:txBody>
      </p:sp>
    </p:spTree>
    <p:extLst>
      <p:ext uri="{BB962C8B-B14F-4D97-AF65-F5344CB8AC3E}">
        <p14:creationId xmlns:p14="http://schemas.microsoft.com/office/powerpoint/2010/main" val="660346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E24DA0-E338-4F2B-8463-A44B872E3347}" type="datetimeFigureOut">
              <a:rPr lang="en-US" smtClean="0"/>
              <a:t>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BD4A8C-5639-4096-B417-15C3C26AB93E}"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76336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E24DA0-E338-4F2B-8463-A44B872E3347}" type="datetimeFigureOut">
              <a:rPr lang="en-US" smtClean="0"/>
              <a:t>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BD4A8C-5639-4096-B417-15C3C26AB93E}"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05001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9E24DA0-E338-4F2B-8463-A44B872E3347}" type="datetimeFigureOut">
              <a:rPr lang="en-US" smtClean="0"/>
              <a:t>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BD4A8C-5639-4096-B417-15C3C26AB93E}"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3462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9E24DA0-E338-4F2B-8463-A44B872E3347}" type="datetimeFigureOut">
              <a:rPr lang="en-US" smtClean="0"/>
              <a:t>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BD4A8C-5639-4096-B417-15C3C26AB93E}"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90148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1A0E5A-3A09-4550-AD45-66C79BA98A9E}" type="datetimeFigureOut">
              <a:rPr lang="en-US">
                <a:solidFill>
                  <a:prstClr val="black">
                    <a:tint val="75000"/>
                  </a:prstClr>
                </a:solidFill>
              </a:rPr>
              <a:pPr/>
              <a:t>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503AD-22F3-44A7-8C9F-759C684D38E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2228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1A0E5A-3A09-4550-AD45-66C79BA98A9E}" type="datetimeFigureOut">
              <a:rPr lang="en-US">
                <a:solidFill>
                  <a:prstClr val="black">
                    <a:tint val="75000"/>
                  </a:prstClr>
                </a:solidFill>
              </a:rPr>
              <a:pPr/>
              <a:t>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503AD-22F3-44A7-8C9F-759C684D38E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1726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9E24DA0-E338-4F2B-8463-A44B872E3347}" type="datetimeFigureOut">
              <a:rPr lang="en-US" smtClean="0"/>
              <a:t>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BD4A8C-5639-4096-B417-15C3C26AB93E}" type="slidenum">
              <a:rPr lang="en-US" smtClean="0"/>
              <a:t>‹#›</a:t>
            </a:fld>
            <a:endParaRPr lang="en-US"/>
          </a:p>
        </p:txBody>
      </p:sp>
    </p:spTree>
    <p:extLst>
      <p:ext uri="{BB962C8B-B14F-4D97-AF65-F5344CB8AC3E}">
        <p14:creationId xmlns:p14="http://schemas.microsoft.com/office/powerpoint/2010/main" val="13166333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1A0E5A-3A09-4550-AD45-66C79BA98A9E}" type="datetimeFigureOut">
              <a:rPr lang="en-US">
                <a:solidFill>
                  <a:prstClr val="black">
                    <a:tint val="75000"/>
                  </a:prstClr>
                </a:solidFill>
              </a:rPr>
              <a:pPr/>
              <a:t>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503AD-22F3-44A7-8C9F-759C684D38E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0337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1A0E5A-3A09-4550-AD45-66C79BA98A9E}" type="datetimeFigureOut">
              <a:rPr lang="en-US">
                <a:solidFill>
                  <a:prstClr val="black">
                    <a:tint val="75000"/>
                  </a:prstClr>
                </a:solidFill>
              </a:rPr>
              <a:pPr/>
              <a:t>2/8/2016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5503AD-22F3-44A7-8C9F-759C684D38E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1076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1A0E5A-3A09-4550-AD45-66C79BA98A9E}" type="datetimeFigureOut">
              <a:rPr lang="en-US">
                <a:solidFill>
                  <a:prstClr val="black">
                    <a:tint val="75000"/>
                  </a:prstClr>
                </a:solidFill>
              </a:rPr>
              <a:pPr/>
              <a:t>2/8/2016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45503AD-22F3-44A7-8C9F-759C684D38E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4588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1A0E5A-3A09-4550-AD45-66C79BA98A9E}" type="datetimeFigureOut">
              <a:rPr lang="en-US">
                <a:solidFill>
                  <a:prstClr val="black">
                    <a:tint val="75000"/>
                  </a:prstClr>
                </a:solidFill>
              </a:rPr>
              <a:pPr/>
              <a:t>2/8/2016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45503AD-22F3-44A7-8C9F-759C684D38E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8223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1A0E5A-3A09-4550-AD45-66C79BA98A9E}" type="datetimeFigureOut">
              <a:rPr lang="en-US">
                <a:solidFill>
                  <a:prstClr val="black">
                    <a:tint val="75000"/>
                  </a:prstClr>
                </a:solidFill>
              </a:rPr>
              <a:pPr/>
              <a:t>2/8/2016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45503AD-22F3-44A7-8C9F-759C684D38E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39650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1A0E5A-3A09-4550-AD45-66C79BA98A9E}" type="datetimeFigureOut">
              <a:rPr lang="en-US">
                <a:solidFill>
                  <a:prstClr val="black">
                    <a:tint val="75000"/>
                  </a:prstClr>
                </a:solidFill>
              </a:rPr>
              <a:pPr/>
              <a:t>2/8/2016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5503AD-22F3-44A7-8C9F-759C684D38E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68957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1A0E5A-3A09-4550-AD45-66C79BA98A9E}" type="datetimeFigureOut">
              <a:rPr lang="en-US">
                <a:solidFill>
                  <a:prstClr val="black">
                    <a:tint val="75000"/>
                  </a:prstClr>
                </a:solidFill>
              </a:rPr>
              <a:pPr/>
              <a:t>2/8/2016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5503AD-22F3-44A7-8C9F-759C684D38E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9656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1A0E5A-3A09-4550-AD45-66C79BA98A9E}" type="datetimeFigureOut">
              <a:rPr lang="en-US">
                <a:solidFill>
                  <a:prstClr val="black">
                    <a:tint val="75000"/>
                  </a:prstClr>
                </a:solidFill>
              </a:rPr>
              <a:pPr/>
              <a:t>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503AD-22F3-44A7-8C9F-759C684D38E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61544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1A0E5A-3A09-4550-AD45-66C79BA98A9E}" type="datetimeFigureOut">
              <a:rPr lang="en-US">
                <a:solidFill>
                  <a:prstClr val="black">
                    <a:tint val="75000"/>
                  </a:prstClr>
                </a:solidFill>
              </a:rPr>
              <a:pPr/>
              <a:t>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503AD-22F3-44A7-8C9F-759C684D38E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95613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6233" y="304801"/>
            <a:ext cx="10668000" cy="12160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55651" y="1752600"/>
            <a:ext cx="52324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1251" y="1752600"/>
            <a:ext cx="52324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fld id="{2B9F0FFE-763B-4857-BF10-9A53F091DBE4}" type="slidenum">
              <a:rPr lang="en-US" altLang="en-US"/>
              <a:pPr/>
              <a:t>‹#›</a:t>
            </a:fld>
            <a:endParaRPr lang="en-US" altLang="en-US"/>
          </a:p>
        </p:txBody>
      </p:sp>
    </p:spTree>
    <p:extLst>
      <p:ext uri="{BB962C8B-B14F-4D97-AF65-F5344CB8AC3E}">
        <p14:creationId xmlns:p14="http://schemas.microsoft.com/office/powerpoint/2010/main" val="4300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E24DA0-E338-4F2B-8463-A44B872E3347}" type="datetimeFigureOut">
              <a:rPr lang="en-US" smtClean="0"/>
              <a:t>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BD4A8C-5639-4096-B417-15C3C26AB93E}"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54996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fld id="{F4739AA0-8A43-42FC-807D-F1CAAFFF36DB}" type="slidenum">
              <a:rPr lang="en-US" altLang="en-US"/>
              <a:pPr/>
              <a:t>‹#›</a:t>
            </a:fld>
            <a:endParaRPr lang="en-US" altLang="en-US"/>
          </a:p>
        </p:txBody>
      </p:sp>
    </p:spTree>
    <p:extLst>
      <p:ext uri="{BB962C8B-B14F-4D97-AF65-F5344CB8AC3E}">
        <p14:creationId xmlns:p14="http://schemas.microsoft.com/office/powerpoint/2010/main" val="3382529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9E24DA0-E338-4F2B-8463-A44B872E3347}" type="datetimeFigureOut">
              <a:rPr lang="en-US" smtClean="0"/>
              <a:t>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BD4A8C-5639-4096-B417-15C3C26AB93E}" type="slidenum">
              <a:rPr lang="en-US" smtClean="0"/>
              <a:t>‹#›</a:t>
            </a:fld>
            <a:endParaRPr lang="en-US"/>
          </a:p>
        </p:txBody>
      </p:sp>
    </p:spTree>
    <p:extLst>
      <p:ext uri="{BB962C8B-B14F-4D97-AF65-F5344CB8AC3E}">
        <p14:creationId xmlns:p14="http://schemas.microsoft.com/office/powerpoint/2010/main" val="2984999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9E24DA0-E338-4F2B-8463-A44B872E3347}" type="datetimeFigureOut">
              <a:rPr lang="en-US" smtClean="0"/>
              <a:t>2/8/2016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BD4A8C-5639-4096-B417-15C3C26AB93E}"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2794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9E24DA0-E338-4F2B-8463-A44B872E3347}" type="datetimeFigureOut">
              <a:rPr lang="en-US" smtClean="0"/>
              <a:t>2/8/2016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BD4A8C-5639-4096-B417-15C3C26AB93E}"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4321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E24DA0-E338-4F2B-8463-A44B872E3347}" type="datetimeFigureOut">
              <a:rPr lang="en-US" smtClean="0"/>
              <a:t>2/8/2016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BD4A8C-5639-4096-B417-15C3C26AB93E}" type="slidenum">
              <a:rPr lang="en-US" smtClean="0"/>
              <a:t>‹#›</a:t>
            </a:fld>
            <a:endParaRPr lang="en-US"/>
          </a:p>
        </p:txBody>
      </p:sp>
    </p:spTree>
    <p:extLst>
      <p:ext uri="{BB962C8B-B14F-4D97-AF65-F5344CB8AC3E}">
        <p14:creationId xmlns:p14="http://schemas.microsoft.com/office/powerpoint/2010/main" val="2466479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E24DA0-E338-4F2B-8463-A44B872E3347}" type="datetimeFigureOut">
              <a:rPr lang="en-US" smtClean="0"/>
              <a:t>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BD4A8C-5639-4096-B417-15C3C26AB93E}"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9121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E24DA0-E338-4F2B-8463-A44B872E3347}" type="datetimeFigureOut">
              <a:rPr lang="en-US" smtClean="0"/>
              <a:t>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BD4A8C-5639-4096-B417-15C3C26AB93E}" type="slidenum">
              <a:rPr lang="en-US" smtClean="0"/>
              <a:t>‹#›</a:t>
            </a:fld>
            <a:endParaRPr lang="en-US"/>
          </a:p>
        </p:txBody>
      </p:sp>
    </p:spTree>
    <p:extLst>
      <p:ext uri="{BB962C8B-B14F-4D97-AF65-F5344CB8AC3E}">
        <p14:creationId xmlns:p14="http://schemas.microsoft.com/office/powerpoint/2010/main" val="734369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7.jpe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9E24DA0-E338-4F2B-8463-A44B872E3347}" type="datetimeFigureOut">
              <a:rPr lang="en-US" smtClean="0"/>
              <a:t>2/8/2016</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0BD4A8C-5639-4096-B417-15C3C26AB93E}" type="slidenum">
              <a:rPr lang="en-US" smtClean="0"/>
              <a:t>‹#›</a:t>
            </a:fld>
            <a:endParaRPr lang="en-US"/>
          </a:p>
        </p:txBody>
      </p:sp>
    </p:spTree>
    <p:extLst>
      <p:ext uri="{BB962C8B-B14F-4D97-AF65-F5344CB8AC3E}">
        <p14:creationId xmlns:p14="http://schemas.microsoft.com/office/powerpoint/2010/main" val="400688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1A0E5A-3A09-4550-AD45-66C79BA98A9E}" type="datetimeFigureOut">
              <a:rPr lang="en-US">
                <a:solidFill>
                  <a:prstClr val="black">
                    <a:tint val="75000"/>
                  </a:prstClr>
                </a:solidFill>
              </a:rPr>
              <a:pPr/>
              <a:t>2/8/2016</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5503AD-22F3-44A7-8C9F-759C684D38E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409813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hyperlink" Target="http://creativecommons.org/licenses/by-nc-nd/2.0/" TargetMode="External"/><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hyperlink" Target="http://creativecommons.org/licenses/by-nc-nd/2.0/" TargetMode="External"/><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9.xml"/><Relationship Id="rId1" Type="http://schemas.openxmlformats.org/officeDocument/2006/relationships/tags" Target="../tags/tag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9.xml"/><Relationship Id="rId1" Type="http://schemas.openxmlformats.org/officeDocument/2006/relationships/tags" Target="../tags/tag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9.xml"/><Relationship Id="rId1" Type="http://schemas.openxmlformats.org/officeDocument/2006/relationships/tags" Target="../tags/tag3.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9.xml"/><Relationship Id="rId5" Type="http://schemas.openxmlformats.org/officeDocument/2006/relationships/image" Target="../media/image25.png"/><Relationship Id="rId4" Type="http://schemas.openxmlformats.org/officeDocument/2006/relationships/hyperlink" Target="http://cezl.files.wordpress.com/2011/05/wile-e-coyote-genius.gif"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9.xml"/><Relationship Id="rId1" Type="http://schemas.openxmlformats.org/officeDocument/2006/relationships/tags" Target="../tags/tag4.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19.xml"/><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19.xml"/><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3" Type="http://schemas.openxmlformats.org/officeDocument/2006/relationships/hyperlink" Target="http://www.cdc.gov/ncidod/dpd/parasites/toxoplasmosis/factsht_toxoplasmosis.htm" TargetMode="External"/><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42.jpeg"/><Relationship Id="rId2" Type="http://schemas.openxmlformats.org/officeDocument/2006/relationships/slideLayout" Target="../slideLayouts/slideLayout19.xml"/><Relationship Id="rId1" Type="http://schemas.openxmlformats.org/officeDocument/2006/relationships/tags" Target="../tags/tag5.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9.xml"/><Relationship Id="rId1" Type="http://schemas.openxmlformats.org/officeDocument/2006/relationships/tags" Target="../tags/tag6.xml"/><Relationship Id="rId5" Type="http://schemas.openxmlformats.org/officeDocument/2006/relationships/image" Target="../media/image44.pn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41.xml"/><Relationship Id="rId7" Type="http://schemas.openxmlformats.org/officeDocument/2006/relationships/image" Target="../media/image47.png"/><Relationship Id="rId2" Type="http://schemas.openxmlformats.org/officeDocument/2006/relationships/slideLayout" Target="../slideLayouts/slideLayout29.xml"/><Relationship Id="rId1" Type="http://schemas.openxmlformats.org/officeDocument/2006/relationships/vmlDrawing" Target="../drawings/vmlDrawing1.v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oleObject" Target="../embeddings/oleObject1.bin"/></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9.xml"/><Relationship Id="rId1" Type="http://schemas.openxmlformats.org/officeDocument/2006/relationships/tags" Target="../tags/tag7.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19.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hyperlink" Target="http://en.wikipedia.org/wiki/GNU_Free_Documentation_License"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4.jpeg"/><Relationship Id="rId2" Type="http://schemas.openxmlformats.org/officeDocument/2006/relationships/notesSlide" Target="../notesSlides/notesSlide44.xml"/><Relationship Id="rId1" Type="http://schemas.openxmlformats.org/officeDocument/2006/relationships/slideLayout" Target="../slideLayouts/slideLayout19.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hyperlink" Target="http://en.wikipedia.org/wiki/GNU_Free_Documentation_License"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cdc.gov/ncidod/dpd/parasites/toxoplasmosis/factsht_toxoplasmosis.htm" TargetMode="External"/><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5.xml"/><Relationship Id="rId1" Type="http://schemas.openxmlformats.org/officeDocument/2006/relationships/slideLayout" Target="../slideLayouts/slideLayout19.xml"/><Relationship Id="rId5" Type="http://schemas.openxmlformats.org/officeDocument/2006/relationships/image" Target="../media/image57.jpeg"/><Relationship Id="rId4" Type="http://schemas.openxmlformats.org/officeDocument/2006/relationships/image" Target="../media/image56.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9.xml"/><Relationship Id="rId1" Type="http://schemas.openxmlformats.org/officeDocument/2006/relationships/tags" Target="../tags/tag8.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hyperlink" Target="http://www.thehealthage.com/site/wp-content/uploads/2011/06/MRSA-bug.jpg"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7.xm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8.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900113" y="608439"/>
            <a:ext cx="10429875" cy="1371600"/>
          </a:xfrm>
        </p:spPr>
        <p:txBody>
          <a:bodyPr>
            <a:normAutofit/>
          </a:bodyPr>
          <a:lstStyle/>
          <a:p>
            <a:pPr marL="457200">
              <a:lnSpc>
                <a:spcPct val="115000"/>
              </a:lnSpc>
              <a:spcBef>
                <a:spcPts val="0"/>
              </a:spcBef>
            </a:pP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AAVMC/APTR One Health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Interprofessional</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Education </a:t>
            </a:r>
            <a:r>
              <a:rPr lang="en-US" sz="2800" b="1" dirty="0" smtClean="0">
                <a:effectLst/>
                <a:latin typeface="Calibri" panose="020F0502020204030204" pitchFamily="34" charset="0"/>
                <a:ea typeface="Calibri" panose="020F0502020204030204" pitchFamily="34" charset="0"/>
                <a:cs typeface="Times New Roman" panose="02020603050405020304" pitchFamily="18" charset="0"/>
              </a:rPr>
              <a:t/>
            </a:r>
            <a:br>
              <a:rPr lang="en-US" sz="2800" b="1" dirty="0" smtClean="0">
                <a:effectLst/>
                <a:latin typeface="Calibri" panose="020F0502020204030204" pitchFamily="34" charset="0"/>
                <a:ea typeface="Calibri" panose="020F0502020204030204" pitchFamily="34" charset="0"/>
                <a:cs typeface="Times New Roman" panose="02020603050405020304" pitchFamily="18" charset="0"/>
              </a:rPr>
            </a:br>
            <a:r>
              <a:rPr lang="en-US" sz="4000" b="1" dirty="0" smtClean="0">
                <a:effectLst/>
                <a:latin typeface="Calibri" panose="020F0502020204030204" pitchFamily="34" charset="0"/>
                <a:ea typeface="Calibri" panose="020F0502020204030204" pitchFamily="34" charset="0"/>
                <a:cs typeface="Times New Roman" panose="02020603050405020304" pitchFamily="18" charset="0"/>
              </a:rPr>
              <a:t>Zoonotic Infections</a:t>
            </a:r>
            <a:endParaRPr lang="en-US" altLang="en-US" sz="4000" b="1" dirty="0"/>
          </a:p>
        </p:txBody>
      </p:sp>
      <p:sp>
        <p:nvSpPr>
          <p:cNvPr id="11267" name="Rectangle 3"/>
          <p:cNvSpPr>
            <a:spLocks noGrp="1" noChangeArrowheads="1"/>
          </p:cNvSpPr>
          <p:nvPr>
            <p:ph type="subTitle" idx="1"/>
          </p:nvPr>
        </p:nvSpPr>
        <p:spPr>
          <a:xfrm>
            <a:off x="5043486" y="2570590"/>
            <a:ext cx="7148514" cy="1447800"/>
          </a:xfrm>
        </p:spPr>
        <p:txBody>
          <a:bodyPr>
            <a:noAutofit/>
          </a:bodyPr>
          <a:lstStyle/>
          <a:p>
            <a:pPr algn="ctr" eaLnBrk="1" hangingPunct="1">
              <a:lnSpc>
                <a:spcPct val="90000"/>
              </a:lnSpc>
            </a:pPr>
            <a:r>
              <a:rPr lang="en-US" altLang="en-US" sz="3000" dirty="0" smtClean="0"/>
              <a:t>Robert Ellis, MD, FAAFP</a:t>
            </a:r>
          </a:p>
          <a:p>
            <a:pPr algn="ctr" eaLnBrk="1" hangingPunct="1">
              <a:lnSpc>
                <a:spcPct val="90000"/>
              </a:lnSpc>
            </a:pPr>
            <a:r>
              <a:rPr lang="en-US" altLang="en-US" sz="3000" dirty="0" smtClean="0"/>
              <a:t>Associate Professor of Family Medicine</a:t>
            </a:r>
          </a:p>
          <a:p>
            <a:pPr algn="ctr" eaLnBrk="1" hangingPunct="1">
              <a:lnSpc>
                <a:spcPct val="90000"/>
              </a:lnSpc>
            </a:pPr>
            <a:r>
              <a:rPr lang="en-US" altLang="en-US" sz="3000" dirty="0" smtClean="0"/>
              <a:t>University of Cincinnati</a:t>
            </a:r>
          </a:p>
        </p:txBody>
      </p:sp>
      <p:sp>
        <p:nvSpPr>
          <p:cNvPr id="11268" name="Text Box 5"/>
          <p:cNvSpPr txBox="1">
            <a:spLocks noChangeArrowheads="1"/>
          </p:cNvSpPr>
          <p:nvPr/>
        </p:nvSpPr>
        <p:spPr bwMode="auto">
          <a:xfrm>
            <a:off x="5043486" y="4450618"/>
            <a:ext cx="714851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pPr algn="ctr"/>
            <a:r>
              <a:rPr lang="en-US" altLang="en-US" sz="3000" dirty="0">
                <a:solidFill>
                  <a:prstClr val="black"/>
                </a:solidFill>
                <a:latin typeface="Calibri" panose="020F0502020204030204"/>
              </a:rPr>
              <a:t>Carrie Ellis, DVM, MS</a:t>
            </a:r>
          </a:p>
          <a:p>
            <a:pPr algn="ctr"/>
            <a:r>
              <a:rPr lang="en-US" altLang="en-US" sz="3000" dirty="0">
                <a:solidFill>
                  <a:prstClr val="black"/>
                </a:solidFill>
                <a:latin typeface="Calibri" panose="020F0502020204030204"/>
              </a:rPr>
              <a:t>Associate Veterinarian</a:t>
            </a:r>
          </a:p>
          <a:p>
            <a:pPr algn="ctr"/>
            <a:r>
              <a:rPr lang="en-US" altLang="en-US" sz="3000" dirty="0">
                <a:solidFill>
                  <a:prstClr val="black"/>
                </a:solidFill>
                <a:latin typeface="Calibri" panose="020F0502020204030204"/>
              </a:rPr>
              <a:t>The Animal Hospital on Mt. Lookout Square</a:t>
            </a:r>
            <a:endParaRPr lang="en-US" altLang="en-US" sz="2800" dirty="0">
              <a:solidFill>
                <a:prstClr val="black"/>
              </a:solidFill>
            </a:endParaRPr>
          </a:p>
          <a:p>
            <a:pPr algn="ctr"/>
            <a:r>
              <a:rPr lang="en-US" altLang="en-US" sz="2800" dirty="0">
                <a:solidFill>
                  <a:prstClr val="black"/>
                </a:solidFill>
                <a:latin typeface="Calibri" panose="020F0502020204030204"/>
              </a:rPr>
              <a:t>Cincinnati, Ohio</a:t>
            </a:r>
            <a:endParaRPr lang="en-US" altLang="en-US" sz="3000" dirty="0">
              <a:solidFill>
                <a:prstClr val="black"/>
              </a:solidFill>
              <a:latin typeface="Calibri" panose="020F0502020204030204"/>
            </a:endParaRPr>
          </a:p>
        </p:txBody>
      </p:sp>
      <p:pic>
        <p:nvPicPr>
          <p:cNvPr id="11" name="Picture 5" descr="100_2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412267"/>
            <a:ext cx="46482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4844463"/>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978486" y="701676"/>
            <a:ext cx="4727739" cy="5475287"/>
          </a:xfrm>
          <a:prstGeom prst="rect">
            <a:avLst/>
          </a:prstGeom>
        </p:spPr>
      </p:pic>
      <p:sp>
        <p:nvSpPr>
          <p:cNvPr id="2" name="Title 1"/>
          <p:cNvSpPr>
            <a:spLocks noGrp="1"/>
          </p:cNvSpPr>
          <p:nvPr>
            <p:ph type="title"/>
          </p:nvPr>
        </p:nvSpPr>
        <p:spPr/>
        <p:txBody>
          <a:bodyPr/>
          <a:lstStyle/>
          <a:p>
            <a:r>
              <a:rPr lang="en-US" b="1" dirty="0" smtClean="0"/>
              <a:t>Toxoplasmosis Infection</a:t>
            </a:r>
            <a:endParaRPr lang="en-US" b="1" dirty="0"/>
          </a:p>
        </p:txBody>
      </p:sp>
      <p:sp>
        <p:nvSpPr>
          <p:cNvPr id="3" name="Content Placeholder 2"/>
          <p:cNvSpPr>
            <a:spLocks noGrp="1"/>
          </p:cNvSpPr>
          <p:nvPr>
            <p:ph idx="1"/>
          </p:nvPr>
        </p:nvSpPr>
        <p:spPr>
          <a:xfrm>
            <a:off x="838200" y="1482725"/>
            <a:ext cx="5391150" cy="4351338"/>
          </a:xfrm>
        </p:spPr>
        <p:txBody>
          <a:bodyPr/>
          <a:lstStyle/>
          <a:p>
            <a:r>
              <a:rPr lang="en-US" altLang="en-US" dirty="0" smtClean="0"/>
              <a:t>Most are asymptomatic</a:t>
            </a:r>
          </a:p>
          <a:p>
            <a:r>
              <a:rPr lang="en-US" altLang="en-US" dirty="0" smtClean="0"/>
              <a:t>Symptoms: swollen glands, muscle aches and flu-like symptoms </a:t>
            </a:r>
          </a:p>
          <a:p>
            <a:r>
              <a:rPr lang="en-US" altLang="en-US" dirty="0" smtClean="0"/>
              <a:t>Severe infections can damage the brain, eyes, and other organs</a:t>
            </a:r>
          </a:p>
          <a:p>
            <a:r>
              <a:rPr lang="en-US" altLang="en-US" dirty="0" smtClean="0"/>
              <a:t>Can be acute or latent infection</a:t>
            </a:r>
          </a:p>
          <a:p>
            <a:endParaRPr lang="en-US" dirty="0"/>
          </a:p>
        </p:txBody>
      </p:sp>
      <p:sp>
        <p:nvSpPr>
          <p:cNvPr id="5" name="Up Arrow Callout 4"/>
          <p:cNvSpPr/>
          <p:nvPr/>
        </p:nvSpPr>
        <p:spPr>
          <a:xfrm>
            <a:off x="485775" y="4546599"/>
            <a:ext cx="6715125" cy="2157413"/>
          </a:xfrm>
          <a:prstGeom prst="up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Latent infections most commonly happen in acquired immunodeficiency</a:t>
            </a:r>
          </a:p>
          <a:p>
            <a:pPr algn="ctr"/>
            <a:r>
              <a:rPr lang="en-US" sz="2400" dirty="0" smtClean="0">
                <a:solidFill>
                  <a:schemeClr val="tx1"/>
                </a:solidFill>
              </a:rPr>
              <a:t>(HIV, starting immunosuppressant medications, </a:t>
            </a:r>
            <a:r>
              <a:rPr lang="en-US" sz="2400" dirty="0" err="1" smtClean="0">
                <a:solidFill>
                  <a:schemeClr val="tx1"/>
                </a:solidFill>
              </a:rPr>
              <a:t>etc</a:t>
            </a:r>
            <a:r>
              <a:rPr lang="en-US" sz="2400" dirty="0" smtClean="0">
                <a:solidFill>
                  <a:schemeClr val="tx1"/>
                </a:solidFill>
              </a:rPr>
              <a:t>)</a:t>
            </a:r>
          </a:p>
          <a:p>
            <a:pPr algn="ctr"/>
            <a:endParaRPr lang="en-US" dirty="0"/>
          </a:p>
        </p:txBody>
      </p:sp>
    </p:spTree>
    <p:extLst>
      <p:ext uri="{BB962C8B-B14F-4D97-AF65-F5344CB8AC3E}">
        <p14:creationId xmlns:p14="http://schemas.microsoft.com/office/powerpoint/2010/main" val="23698932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9" descr="knoghtly-mouse"/>
          <p:cNvPicPr>
            <a:picLocks noGrp="1" noChangeAspect="1" noChangeArrowheads="1"/>
          </p:cNvPicPr>
          <p:nvPr>
            <p:ph type="body" idx="1"/>
          </p:nvPr>
        </p:nvPicPr>
        <p:blipFill rotWithShape="1">
          <a:blip r:embed="rId3">
            <a:lum bright="34000" contrast="36000"/>
            <a:extLst>
              <a:ext uri="{28A0092B-C50C-407E-A947-70E740481C1C}">
                <a14:useLocalDpi xmlns:a14="http://schemas.microsoft.com/office/drawing/2010/main" val="0"/>
              </a:ext>
            </a:extLst>
          </a:blip>
          <a:srcRect l="24893" t="-635" r="11617" b="635"/>
          <a:stretch/>
        </p:blipFill>
        <p:spPr>
          <a:xfrm>
            <a:off x="7816412" y="2185765"/>
            <a:ext cx="4375588" cy="4672236"/>
          </a:xfrm>
          <a:noFill/>
        </p:spPr>
      </p:pic>
      <p:sp>
        <p:nvSpPr>
          <p:cNvPr id="24579" name="Rectangle 2"/>
          <p:cNvSpPr>
            <a:spLocks noGrp="1" noChangeArrowheads="1"/>
          </p:cNvSpPr>
          <p:nvPr>
            <p:ph type="title"/>
          </p:nvPr>
        </p:nvSpPr>
        <p:spPr/>
        <p:txBody>
          <a:bodyPr/>
          <a:lstStyle/>
          <a:p>
            <a:pPr eaLnBrk="1" hangingPunct="1"/>
            <a:endParaRPr lang="en-US" altLang="en-US" smtClean="0"/>
          </a:p>
        </p:txBody>
      </p:sp>
      <p:sp>
        <p:nvSpPr>
          <p:cNvPr id="2" name="Down Arrow Callout 1"/>
          <p:cNvSpPr/>
          <p:nvPr/>
        </p:nvSpPr>
        <p:spPr>
          <a:xfrm>
            <a:off x="8180570" y="71215"/>
            <a:ext cx="3430405" cy="2114550"/>
          </a:xfrm>
          <a:prstGeom prst="down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Even a 100% indoor cat can be exposed to </a:t>
            </a:r>
            <a:r>
              <a:rPr lang="en-US" sz="2400" dirty="0" err="1" smtClean="0">
                <a:solidFill>
                  <a:schemeClr val="tx1"/>
                </a:solidFill>
              </a:rPr>
              <a:t>toxo</a:t>
            </a:r>
            <a:r>
              <a:rPr lang="en-US" sz="2400" dirty="0" smtClean="0">
                <a:solidFill>
                  <a:schemeClr val="tx1"/>
                </a:solidFill>
              </a:rPr>
              <a:t>.  This one’s a good mouser!</a:t>
            </a:r>
            <a:endParaRPr lang="en-US" sz="2400" dirty="0">
              <a:solidFill>
                <a:schemeClr val="tx1"/>
              </a:solidFill>
            </a:endParaRPr>
          </a:p>
        </p:txBody>
      </p:sp>
      <p:pic>
        <p:nvPicPr>
          <p:cNvPr id="3" name="Picture 2"/>
          <p:cNvPicPr>
            <a:picLocks noChangeAspect="1"/>
          </p:cNvPicPr>
          <p:nvPr/>
        </p:nvPicPr>
        <p:blipFill>
          <a:blip r:embed="rId4"/>
          <a:stretch>
            <a:fillRect/>
          </a:stretch>
        </p:blipFill>
        <p:spPr>
          <a:xfrm>
            <a:off x="-19050" y="0"/>
            <a:ext cx="7835462" cy="6858000"/>
          </a:xfrm>
          <a:prstGeom prst="rect">
            <a:avLst/>
          </a:prstGeom>
        </p:spPr>
      </p:pic>
    </p:spTree>
    <p:extLst>
      <p:ext uri="{BB962C8B-B14F-4D97-AF65-F5344CB8AC3E}">
        <p14:creationId xmlns:p14="http://schemas.microsoft.com/office/powerpoint/2010/main" val="6055652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571501" y="190501"/>
            <a:ext cx="5286376" cy="1216025"/>
          </a:xfrm>
        </p:spPr>
        <p:txBody>
          <a:bodyPr/>
          <a:lstStyle/>
          <a:p>
            <a:pPr eaLnBrk="1" hangingPunct="1"/>
            <a:r>
              <a:rPr lang="en-US" altLang="en-US" sz="3400" b="1" dirty="0" smtClean="0"/>
              <a:t>Congenital Toxoplasmosis</a:t>
            </a:r>
            <a:endParaRPr lang="en-US" altLang="en-US" sz="3400" b="1" dirty="0"/>
          </a:p>
        </p:txBody>
      </p:sp>
      <p:sp>
        <p:nvSpPr>
          <p:cNvPr id="25603" name="Rectangle 3"/>
          <p:cNvSpPr>
            <a:spLocks noGrp="1" noChangeArrowheads="1"/>
          </p:cNvSpPr>
          <p:nvPr>
            <p:ph type="body" idx="1"/>
          </p:nvPr>
        </p:nvSpPr>
        <p:spPr>
          <a:xfrm>
            <a:off x="471489" y="1128711"/>
            <a:ext cx="5948362" cy="4343400"/>
          </a:xfrm>
        </p:spPr>
        <p:txBody>
          <a:bodyPr>
            <a:noAutofit/>
          </a:bodyPr>
          <a:lstStyle/>
          <a:p>
            <a:pPr eaLnBrk="1" hangingPunct="1">
              <a:lnSpc>
                <a:spcPct val="80000"/>
              </a:lnSpc>
            </a:pPr>
            <a:r>
              <a:rPr lang="en-US" altLang="en-US" sz="2400" dirty="0"/>
              <a:t>400-4000 annually in the U.S.</a:t>
            </a:r>
          </a:p>
          <a:p>
            <a:pPr eaLnBrk="1" hangingPunct="1">
              <a:lnSpc>
                <a:spcPct val="80000"/>
              </a:lnSpc>
            </a:pPr>
            <a:r>
              <a:rPr lang="en-US" altLang="en-US" sz="2400" dirty="0"/>
              <a:t>Sequelae</a:t>
            </a:r>
          </a:p>
          <a:p>
            <a:pPr lvl="1" eaLnBrk="1" hangingPunct="1">
              <a:lnSpc>
                <a:spcPct val="80000"/>
              </a:lnSpc>
            </a:pPr>
            <a:r>
              <a:rPr lang="en-US" altLang="en-US" dirty="0"/>
              <a:t>Death</a:t>
            </a:r>
          </a:p>
          <a:p>
            <a:pPr lvl="1" eaLnBrk="1" hangingPunct="1">
              <a:lnSpc>
                <a:spcPct val="80000"/>
              </a:lnSpc>
            </a:pPr>
            <a:r>
              <a:rPr lang="en-US" altLang="en-US" dirty="0"/>
              <a:t>learning disabilities (1-2%)</a:t>
            </a:r>
          </a:p>
          <a:p>
            <a:pPr lvl="1" eaLnBrk="1" hangingPunct="1">
              <a:lnSpc>
                <a:spcPct val="80000"/>
              </a:lnSpc>
            </a:pPr>
            <a:r>
              <a:rPr lang="en-US" altLang="en-US" dirty="0" err="1"/>
              <a:t>chorioretinitis</a:t>
            </a:r>
            <a:r>
              <a:rPr lang="en-US" altLang="en-US" dirty="0"/>
              <a:t> (4-27%)</a:t>
            </a:r>
          </a:p>
          <a:p>
            <a:pPr eaLnBrk="1" hangingPunct="1">
              <a:lnSpc>
                <a:spcPct val="80000"/>
              </a:lnSpc>
            </a:pPr>
            <a:r>
              <a:rPr lang="en-US" altLang="en-US" sz="2400" dirty="0"/>
              <a:t>Most infants are </a:t>
            </a:r>
            <a:r>
              <a:rPr lang="en-US" altLang="en-US" sz="2400" dirty="0" smtClean="0"/>
              <a:t>asymptomatic</a:t>
            </a:r>
            <a:endParaRPr lang="en-US" altLang="en-US" sz="2400" dirty="0"/>
          </a:p>
          <a:p>
            <a:pPr eaLnBrk="1" hangingPunct="1">
              <a:lnSpc>
                <a:spcPct val="80000"/>
              </a:lnSpc>
            </a:pPr>
            <a:r>
              <a:rPr lang="en-US" altLang="en-US" sz="2400" dirty="0"/>
              <a:t>classic triad</a:t>
            </a:r>
          </a:p>
          <a:p>
            <a:pPr lvl="1" eaLnBrk="1" hangingPunct="1">
              <a:lnSpc>
                <a:spcPct val="80000"/>
              </a:lnSpc>
            </a:pPr>
            <a:r>
              <a:rPr lang="en-US" altLang="en-US" dirty="0" err="1"/>
              <a:t>Chorioretinitis</a:t>
            </a:r>
            <a:endParaRPr lang="en-US" altLang="en-US" dirty="0"/>
          </a:p>
          <a:p>
            <a:pPr lvl="1" eaLnBrk="1" hangingPunct="1">
              <a:lnSpc>
                <a:spcPct val="80000"/>
              </a:lnSpc>
            </a:pPr>
            <a:r>
              <a:rPr lang="en-US" altLang="en-US" dirty="0"/>
              <a:t>Hydrocephalus</a:t>
            </a:r>
          </a:p>
          <a:p>
            <a:pPr lvl="1" eaLnBrk="1" hangingPunct="1">
              <a:lnSpc>
                <a:spcPct val="80000"/>
              </a:lnSpc>
            </a:pPr>
            <a:r>
              <a:rPr lang="en-US" altLang="en-US" dirty="0"/>
              <a:t>intracranial calcifications </a:t>
            </a:r>
          </a:p>
          <a:p>
            <a:pPr eaLnBrk="1" hangingPunct="1">
              <a:lnSpc>
                <a:spcPct val="80000"/>
              </a:lnSpc>
            </a:pPr>
            <a:r>
              <a:rPr lang="en-US" altLang="en-US" sz="2400" dirty="0"/>
              <a:t>Infection during pregnancy</a:t>
            </a:r>
          </a:p>
          <a:p>
            <a:pPr lvl="1" eaLnBrk="1" hangingPunct="1">
              <a:lnSpc>
                <a:spcPct val="80000"/>
              </a:lnSpc>
            </a:pPr>
            <a:r>
              <a:rPr lang="en-US" altLang="en-US" dirty="0" err="1"/>
              <a:t>Spiramycin</a:t>
            </a:r>
            <a:endParaRPr lang="en-US" altLang="en-US" dirty="0"/>
          </a:p>
          <a:p>
            <a:pPr eaLnBrk="1" hangingPunct="1">
              <a:lnSpc>
                <a:spcPct val="80000"/>
              </a:lnSpc>
            </a:pPr>
            <a:r>
              <a:rPr lang="en-US" altLang="en-US" sz="2400" dirty="0"/>
              <a:t>Newborn infection</a:t>
            </a:r>
          </a:p>
          <a:p>
            <a:pPr lvl="1" eaLnBrk="1" hangingPunct="1">
              <a:lnSpc>
                <a:spcPct val="80000"/>
              </a:lnSpc>
            </a:pPr>
            <a:r>
              <a:rPr lang="en-US" altLang="en-US" dirty="0" err="1"/>
              <a:t>Pyrimethamine</a:t>
            </a:r>
            <a:r>
              <a:rPr lang="en-US" altLang="en-US" dirty="0"/>
              <a:t>, sulfadiazine, and </a:t>
            </a:r>
            <a:r>
              <a:rPr lang="en-US" altLang="en-US" dirty="0" err="1"/>
              <a:t>leucovorin</a:t>
            </a:r>
            <a:endParaRPr lang="en-US" altLang="en-US" dirty="0"/>
          </a:p>
        </p:txBody>
      </p:sp>
      <p:sp>
        <p:nvSpPr>
          <p:cNvPr id="25604" name="Rectangle 8"/>
          <p:cNvSpPr>
            <a:spLocks noChangeArrowheads="1"/>
          </p:cNvSpPr>
          <p:nvPr/>
        </p:nvSpPr>
        <p:spPr bwMode="auto">
          <a:xfrm>
            <a:off x="6319837" y="4758530"/>
            <a:ext cx="35814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pPr eaLnBrk="1" hangingPunct="1"/>
            <a:r>
              <a:rPr lang="en-US" altLang="en-US" sz="1000" dirty="0"/>
              <a:t>Displayed with permission</a:t>
            </a:r>
          </a:p>
          <a:p>
            <a:pPr eaLnBrk="1" hangingPunct="1"/>
            <a:r>
              <a:rPr lang="en-US" altLang="en-US" sz="1000" dirty="0"/>
              <a:t> William F. Hoyt, MD and North American Neuro-Ophthalmology Society (NANOS)</a:t>
            </a:r>
            <a:br>
              <a:rPr lang="en-US" altLang="en-US" sz="1000" dirty="0"/>
            </a:br>
            <a:r>
              <a:rPr lang="en-US" altLang="en-US" sz="1000" dirty="0">
                <a:hlinkClick r:id="rId3"/>
              </a:rPr>
              <a:t>http://creativecommons.org/licenses/by-nc-nd/2.0/</a:t>
            </a:r>
            <a:r>
              <a:rPr lang="en-US" altLang="en-US" sz="1000" dirty="0"/>
              <a:t> </a:t>
            </a:r>
            <a:br>
              <a:rPr lang="en-US" altLang="en-US" sz="1000" dirty="0"/>
            </a:br>
            <a:endParaRPr lang="en-US" altLang="en-US" sz="1000" dirty="0"/>
          </a:p>
        </p:txBody>
      </p:sp>
      <p:pic>
        <p:nvPicPr>
          <p:cNvPr id="25605" name="Picture 10" descr="4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3150" y="655636"/>
            <a:ext cx="41148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 Box 12"/>
          <p:cNvSpPr txBox="1">
            <a:spLocks noChangeArrowheads="1"/>
          </p:cNvSpPr>
          <p:nvPr/>
        </p:nvSpPr>
        <p:spPr bwMode="auto">
          <a:xfrm>
            <a:off x="1524000" y="6324601"/>
            <a:ext cx="556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pPr>
              <a:spcBef>
                <a:spcPct val="50000"/>
              </a:spcBef>
            </a:pPr>
            <a:endParaRPr lang="en-US" altLang="en-US" sz="1800"/>
          </a:p>
        </p:txBody>
      </p:sp>
      <p:sp>
        <p:nvSpPr>
          <p:cNvPr id="25607" name="Text Box 13"/>
          <p:cNvSpPr txBox="1">
            <a:spLocks noChangeArrowheads="1"/>
          </p:cNvSpPr>
          <p:nvPr/>
        </p:nvSpPr>
        <p:spPr bwMode="auto">
          <a:xfrm>
            <a:off x="6605587" y="6461125"/>
            <a:ext cx="548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pPr>
              <a:spcBef>
                <a:spcPct val="50000"/>
              </a:spcBef>
            </a:pPr>
            <a:r>
              <a:rPr lang="en-US" altLang="en-US" sz="1000" b="1" dirty="0"/>
              <a:t>MMWR </a:t>
            </a:r>
            <a:r>
              <a:rPr lang="en-US" altLang="en-US" sz="1000" b="1" i="1" dirty="0"/>
              <a:t>Recommendations and Reports,</a:t>
            </a:r>
            <a:r>
              <a:rPr lang="en-US" altLang="en-US" sz="1000" dirty="0"/>
              <a:t> Preventing Congenital Toxoplasmosis </a:t>
            </a:r>
            <a:r>
              <a:rPr lang="en-US" altLang="en-US" sz="1000" b="1" dirty="0"/>
              <a:t>March 31, 2000/ 49(RR02);57-75</a:t>
            </a:r>
            <a:endParaRPr lang="en-US" altLang="en-US" sz="1000" dirty="0"/>
          </a:p>
        </p:txBody>
      </p:sp>
    </p:spTree>
    <p:extLst>
      <p:ext uri="{BB962C8B-B14F-4D97-AF65-F5344CB8AC3E}">
        <p14:creationId xmlns:p14="http://schemas.microsoft.com/office/powerpoint/2010/main" val="29565874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571501" y="190501"/>
            <a:ext cx="5286376" cy="1216025"/>
          </a:xfrm>
        </p:spPr>
        <p:txBody>
          <a:bodyPr/>
          <a:lstStyle/>
          <a:p>
            <a:pPr eaLnBrk="1" hangingPunct="1"/>
            <a:r>
              <a:rPr lang="en-US" altLang="en-US" sz="3400" b="1" dirty="0" smtClean="0"/>
              <a:t>Congenital Toxoplasmosis</a:t>
            </a:r>
            <a:endParaRPr lang="en-US" altLang="en-US" sz="3400" b="1" dirty="0"/>
          </a:p>
        </p:txBody>
      </p:sp>
      <p:sp>
        <p:nvSpPr>
          <p:cNvPr id="25603" name="Rectangle 3"/>
          <p:cNvSpPr>
            <a:spLocks noGrp="1" noChangeArrowheads="1"/>
          </p:cNvSpPr>
          <p:nvPr>
            <p:ph type="body" idx="1"/>
          </p:nvPr>
        </p:nvSpPr>
        <p:spPr>
          <a:xfrm>
            <a:off x="471489" y="1128711"/>
            <a:ext cx="5948362" cy="4343400"/>
          </a:xfrm>
        </p:spPr>
        <p:txBody>
          <a:bodyPr>
            <a:noAutofit/>
          </a:bodyPr>
          <a:lstStyle/>
          <a:p>
            <a:pPr eaLnBrk="1" hangingPunct="1">
              <a:lnSpc>
                <a:spcPct val="80000"/>
              </a:lnSpc>
            </a:pPr>
            <a:r>
              <a:rPr lang="en-US" altLang="en-US" sz="2400" dirty="0"/>
              <a:t>400-4000 annually in the U.S.</a:t>
            </a:r>
          </a:p>
          <a:p>
            <a:pPr eaLnBrk="1" hangingPunct="1">
              <a:lnSpc>
                <a:spcPct val="80000"/>
              </a:lnSpc>
            </a:pPr>
            <a:r>
              <a:rPr lang="en-US" altLang="en-US" sz="2400" dirty="0"/>
              <a:t>Sequelae</a:t>
            </a:r>
          </a:p>
          <a:p>
            <a:pPr lvl="1" eaLnBrk="1" hangingPunct="1">
              <a:lnSpc>
                <a:spcPct val="80000"/>
              </a:lnSpc>
            </a:pPr>
            <a:r>
              <a:rPr lang="en-US" altLang="en-US" dirty="0"/>
              <a:t>Death</a:t>
            </a:r>
          </a:p>
          <a:p>
            <a:pPr lvl="1" eaLnBrk="1" hangingPunct="1">
              <a:lnSpc>
                <a:spcPct val="80000"/>
              </a:lnSpc>
            </a:pPr>
            <a:r>
              <a:rPr lang="en-US" altLang="en-US" dirty="0"/>
              <a:t>learning disabilities (1-2%)</a:t>
            </a:r>
          </a:p>
          <a:p>
            <a:pPr lvl="1" eaLnBrk="1" hangingPunct="1">
              <a:lnSpc>
                <a:spcPct val="80000"/>
              </a:lnSpc>
            </a:pPr>
            <a:r>
              <a:rPr lang="en-US" altLang="en-US" dirty="0" err="1"/>
              <a:t>chorioretinitis</a:t>
            </a:r>
            <a:r>
              <a:rPr lang="en-US" altLang="en-US" dirty="0"/>
              <a:t> (4-27%)</a:t>
            </a:r>
          </a:p>
          <a:p>
            <a:pPr eaLnBrk="1" hangingPunct="1">
              <a:lnSpc>
                <a:spcPct val="80000"/>
              </a:lnSpc>
            </a:pPr>
            <a:r>
              <a:rPr lang="en-US" altLang="en-US" sz="2400" dirty="0"/>
              <a:t>Most infants are </a:t>
            </a:r>
            <a:r>
              <a:rPr lang="en-US" altLang="en-US" sz="2400" dirty="0" smtClean="0"/>
              <a:t>asymptomatic</a:t>
            </a:r>
            <a:endParaRPr lang="en-US" altLang="en-US" sz="2400" dirty="0"/>
          </a:p>
          <a:p>
            <a:pPr eaLnBrk="1" hangingPunct="1">
              <a:lnSpc>
                <a:spcPct val="80000"/>
              </a:lnSpc>
            </a:pPr>
            <a:r>
              <a:rPr lang="en-US" altLang="en-US" sz="2400" dirty="0"/>
              <a:t>classic triad</a:t>
            </a:r>
          </a:p>
          <a:p>
            <a:pPr lvl="1" eaLnBrk="1" hangingPunct="1">
              <a:lnSpc>
                <a:spcPct val="80000"/>
              </a:lnSpc>
            </a:pPr>
            <a:r>
              <a:rPr lang="en-US" altLang="en-US" dirty="0" err="1"/>
              <a:t>Chorioretinitis</a:t>
            </a:r>
            <a:endParaRPr lang="en-US" altLang="en-US" dirty="0"/>
          </a:p>
          <a:p>
            <a:pPr lvl="1" eaLnBrk="1" hangingPunct="1">
              <a:lnSpc>
                <a:spcPct val="80000"/>
              </a:lnSpc>
            </a:pPr>
            <a:r>
              <a:rPr lang="en-US" altLang="en-US" dirty="0"/>
              <a:t>Hydrocephalus</a:t>
            </a:r>
          </a:p>
          <a:p>
            <a:pPr lvl="1" eaLnBrk="1" hangingPunct="1">
              <a:lnSpc>
                <a:spcPct val="80000"/>
              </a:lnSpc>
            </a:pPr>
            <a:r>
              <a:rPr lang="en-US" altLang="en-US" dirty="0"/>
              <a:t>intracranial calcifications </a:t>
            </a:r>
          </a:p>
          <a:p>
            <a:pPr eaLnBrk="1" hangingPunct="1">
              <a:lnSpc>
                <a:spcPct val="80000"/>
              </a:lnSpc>
            </a:pPr>
            <a:r>
              <a:rPr lang="en-US" altLang="en-US" sz="2400" dirty="0"/>
              <a:t>Infection during pregnancy</a:t>
            </a:r>
          </a:p>
          <a:p>
            <a:pPr lvl="1" eaLnBrk="1" hangingPunct="1">
              <a:lnSpc>
                <a:spcPct val="80000"/>
              </a:lnSpc>
            </a:pPr>
            <a:r>
              <a:rPr lang="en-US" altLang="en-US" dirty="0" err="1"/>
              <a:t>Spiramycin</a:t>
            </a:r>
            <a:endParaRPr lang="en-US" altLang="en-US" dirty="0"/>
          </a:p>
          <a:p>
            <a:pPr eaLnBrk="1" hangingPunct="1">
              <a:lnSpc>
                <a:spcPct val="80000"/>
              </a:lnSpc>
            </a:pPr>
            <a:r>
              <a:rPr lang="en-US" altLang="en-US" sz="2400" dirty="0"/>
              <a:t>Newborn infection</a:t>
            </a:r>
          </a:p>
          <a:p>
            <a:pPr lvl="1" eaLnBrk="1" hangingPunct="1">
              <a:lnSpc>
                <a:spcPct val="80000"/>
              </a:lnSpc>
            </a:pPr>
            <a:r>
              <a:rPr lang="en-US" altLang="en-US" dirty="0" err="1"/>
              <a:t>Pyrimethamine</a:t>
            </a:r>
            <a:r>
              <a:rPr lang="en-US" altLang="en-US" dirty="0"/>
              <a:t>, sulfadiazine, and </a:t>
            </a:r>
            <a:r>
              <a:rPr lang="en-US" altLang="en-US" dirty="0" err="1"/>
              <a:t>leucovorin</a:t>
            </a:r>
            <a:endParaRPr lang="en-US" altLang="en-US" dirty="0"/>
          </a:p>
        </p:txBody>
      </p:sp>
      <p:sp>
        <p:nvSpPr>
          <p:cNvPr id="25604" name="Rectangle 8"/>
          <p:cNvSpPr>
            <a:spLocks noChangeArrowheads="1"/>
          </p:cNvSpPr>
          <p:nvPr/>
        </p:nvSpPr>
        <p:spPr bwMode="auto">
          <a:xfrm>
            <a:off x="6319837" y="4758530"/>
            <a:ext cx="35814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pPr eaLnBrk="1" hangingPunct="1"/>
            <a:r>
              <a:rPr lang="en-US" altLang="en-US" sz="1000" dirty="0"/>
              <a:t>Displayed with permission</a:t>
            </a:r>
          </a:p>
          <a:p>
            <a:pPr eaLnBrk="1" hangingPunct="1"/>
            <a:r>
              <a:rPr lang="en-US" altLang="en-US" sz="1000" dirty="0"/>
              <a:t> William F. Hoyt, MD and North American Neuro-Ophthalmology Society (NANOS)</a:t>
            </a:r>
            <a:br>
              <a:rPr lang="en-US" altLang="en-US" sz="1000" dirty="0"/>
            </a:br>
            <a:r>
              <a:rPr lang="en-US" altLang="en-US" sz="1000" dirty="0">
                <a:hlinkClick r:id="rId3"/>
              </a:rPr>
              <a:t>http://creativecommons.org/licenses/by-nc-nd/2.0/</a:t>
            </a:r>
            <a:r>
              <a:rPr lang="en-US" altLang="en-US" sz="1000" dirty="0"/>
              <a:t> </a:t>
            </a:r>
            <a:br>
              <a:rPr lang="en-US" altLang="en-US" sz="1000" dirty="0"/>
            </a:br>
            <a:endParaRPr lang="en-US" altLang="en-US" sz="1000" dirty="0"/>
          </a:p>
        </p:txBody>
      </p:sp>
      <p:pic>
        <p:nvPicPr>
          <p:cNvPr id="25605" name="Picture 10" descr="4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3150" y="655636"/>
            <a:ext cx="41148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 Box 12"/>
          <p:cNvSpPr txBox="1">
            <a:spLocks noChangeArrowheads="1"/>
          </p:cNvSpPr>
          <p:nvPr/>
        </p:nvSpPr>
        <p:spPr bwMode="auto">
          <a:xfrm>
            <a:off x="1524000" y="6324601"/>
            <a:ext cx="5562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pPr>
              <a:spcBef>
                <a:spcPct val="50000"/>
              </a:spcBef>
            </a:pPr>
            <a:endParaRPr lang="en-US" altLang="en-US" sz="1800"/>
          </a:p>
        </p:txBody>
      </p:sp>
      <p:sp>
        <p:nvSpPr>
          <p:cNvPr id="25607" name="Text Box 13"/>
          <p:cNvSpPr txBox="1">
            <a:spLocks noChangeArrowheads="1"/>
          </p:cNvSpPr>
          <p:nvPr/>
        </p:nvSpPr>
        <p:spPr bwMode="auto">
          <a:xfrm>
            <a:off x="6605587" y="6461125"/>
            <a:ext cx="5486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pPr>
              <a:spcBef>
                <a:spcPct val="50000"/>
              </a:spcBef>
            </a:pPr>
            <a:r>
              <a:rPr lang="en-US" altLang="en-US" sz="1000" b="1" dirty="0"/>
              <a:t>MMWR </a:t>
            </a:r>
            <a:r>
              <a:rPr lang="en-US" altLang="en-US" sz="1000" b="1" i="1" dirty="0"/>
              <a:t>Recommendations and Reports,</a:t>
            </a:r>
            <a:r>
              <a:rPr lang="en-US" altLang="en-US" sz="1000" dirty="0"/>
              <a:t> Preventing Congenital Toxoplasmosis </a:t>
            </a:r>
            <a:r>
              <a:rPr lang="en-US" altLang="en-US" sz="1000" b="1" dirty="0"/>
              <a:t>March 31, 2000/ 49(RR02);57-75</a:t>
            </a:r>
            <a:endParaRPr lang="en-US" altLang="en-US" sz="1000" dirty="0"/>
          </a:p>
        </p:txBody>
      </p:sp>
      <p:sp>
        <p:nvSpPr>
          <p:cNvPr id="3" name="Left Arrow Callout 2"/>
          <p:cNvSpPr/>
          <p:nvPr/>
        </p:nvSpPr>
        <p:spPr>
          <a:xfrm>
            <a:off x="9901237" y="928688"/>
            <a:ext cx="2190750" cy="3957637"/>
          </a:xfrm>
          <a:prstGeom prst="left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This lesion would not be seen without a slight lamp unless you are very through with your exam.</a:t>
            </a:r>
            <a:endParaRPr lang="en-US" sz="2000" dirty="0">
              <a:solidFill>
                <a:schemeClr val="tx1"/>
              </a:solidFill>
            </a:endParaRPr>
          </a:p>
        </p:txBody>
      </p:sp>
    </p:spTree>
    <p:extLst>
      <p:ext uri="{BB962C8B-B14F-4D97-AF65-F5344CB8AC3E}">
        <p14:creationId xmlns:p14="http://schemas.microsoft.com/office/powerpoint/2010/main" val="34971654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tLang="en-US" b="1" dirty="0" smtClean="0"/>
              <a:t>Toxoplasmosis</a:t>
            </a:r>
            <a:br>
              <a:rPr lang="en-US" altLang="en-US" b="1" dirty="0" smtClean="0"/>
            </a:br>
            <a:r>
              <a:rPr lang="en-US" altLang="en-US" b="1" dirty="0" smtClean="0"/>
              <a:t>Animal Infections</a:t>
            </a:r>
          </a:p>
        </p:txBody>
      </p:sp>
      <p:sp>
        <p:nvSpPr>
          <p:cNvPr id="33795" name="Content Placeholder 2"/>
          <p:cNvSpPr>
            <a:spLocks noGrp="1"/>
          </p:cNvSpPr>
          <p:nvPr>
            <p:ph idx="1"/>
          </p:nvPr>
        </p:nvSpPr>
        <p:spPr/>
        <p:txBody>
          <a:bodyPr>
            <a:noAutofit/>
          </a:bodyPr>
          <a:lstStyle/>
          <a:p>
            <a:r>
              <a:rPr lang="en-US" altLang="en-US" sz="2400" dirty="0" smtClean="0"/>
              <a:t>Most cats are asymptomatic</a:t>
            </a:r>
          </a:p>
          <a:p>
            <a:r>
              <a:rPr lang="en-US" altLang="en-US" sz="2400" dirty="0" smtClean="0"/>
              <a:t>Pulmonary</a:t>
            </a:r>
          </a:p>
          <a:p>
            <a:pPr lvl="1"/>
            <a:r>
              <a:rPr lang="en-US" altLang="en-US" dirty="0" smtClean="0"/>
              <a:t>Diffuse interstitial to alveolar patters or pleural effusion</a:t>
            </a:r>
          </a:p>
          <a:p>
            <a:r>
              <a:rPr lang="en-US" altLang="en-US" sz="2400" dirty="0" smtClean="0"/>
              <a:t>Ocular</a:t>
            </a:r>
          </a:p>
          <a:p>
            <a:pPr lvl="1"/>
            <a:r>
              <a:rPr lang="en-US" altLang="en-US" dirty="0" smtClean="0"/>
              <a:t>Anterior/posterior uveitis</a:t>
            </a:r>
          </a:p>
          <a:p>
            <a:r>
              <a:rPr lang="en-US" altLang="en-US" sz="2400" dirty="0" smtClean="0"/>
              <a:t>CNS</a:t>
            </a:r>
          </a:p>
          <a:p>
            <a:pPr lvl="1"/>
            <a:r>
              <a:rPr lang="en-US" altLang="en-US" dirty="0" smtClean="0"/>
              <a:t>Behavioral changes, blindness, ataxia, seizures</a:t>
            </a:r>
          </a:p>
          <a:p>
            <a:r>
              <a:rPr lang="en-US" altLang="en-US" sz="2400" dirty="0" smtClean="0"/>
              <a:t>Treatment in Cats</a:t>
            </a:r>
          </a:p>
          <a:p>
            <a:pPr lvl="1"/>
            <a:r>
              <a:rPr lang="en-US" altLang="en-US" dirty="0" smtClean="0"/>
              <a:t>No approved treatments</a:t>
            </a:r>
          </a:p>
          <a:p>
            <a:pPr lvl="1"/>
            <a:r>
              <a:rPr lang="en-US" dirty="0" err="1"/>
              <a:t>Sulphonamides</a:t>
            </a:r>
            <a:r>
              <a:rPr lang="en-US" dirty="0"/>
              <a:t>, trimethoprim, </a:t>
            </a:r>
            <a:r>
              <a:rPr lang="en-US" dirty="0" err="1"/>
              <a:t>pyrimethamine</a:t>
            </a:r>
            <a:r>
              <a:rPr lang="en-US" dirty="0"/>
              <a:t>, and clindamycin, either alone or in </a:t>
            </a:r>
            <a:r>
              <a:rPr lang="en-US" dirty="0" smtClean="0"/>
              <a:t>combination have been used</a:t>
            </a:r>
            <a:endParaRPr lang="en-US" altLang="en-US" dirty="0" smtClean="0"/>
          </a:p>
        </p:txBody>
      </p:sp>
      <p:sp>
        <p:nvSpPr>
          <p:cNvPr id="2" name="TextBox 1"/>
          <p:cNvSpPr txBox="1"/>
          <p:nvPr/>
        </p:nvSpPr>
        <p:spPr>
          <a:xfrm>
            <a:off x="0" y="6611779"/>
            <a:ext cx="11668836" cy="246221"/>
          </a:xfrm>
          <a:prstGeom prst="rect">
            <a:avLst/>
          </a:prstGeom>
          <a:noFill/>
        </p:spPr>
        <p:txBody>
          <a:bodyPr wrap="square" rtlCol="0">
            <a:spAutoFit/>
          </a:bodyPr>
          <a:lstStyle/>
          <a:p>
            <a:r>
              <a:rPr lang="en-US" sz="1000" dirty="0" smtClean="0">
                <a:latin typeface="Verdana" panose="020B0604030504040204" pitchFamily="34" charset="0"/>
                <a:ea typeface="Verdana" panose="020B0604030504040204" pitchFamily="34" charset="0"/>
                <a:cs typeface="Verdana" panose="020B0604030504040204" pitchFamily="34" charset="0"/>
              </a:rPr>
              <a:t>Elmore S, et at. Toxoplasmosis </a:t>
            </a:r>
            <a:r>
              <a:rPr lang="en-US" sz="1000" dirty="0" err="1" smtClean="0">
                <a:latin typeface="Verdana" panose="020B0604030504040204" pitchFamily="34" charset="0"/>
                <a:ea typeface="Verdana" panose="020B0604030504040204" pitchFamily="34" charset="0"/>
                <a:cs typeface="Verdana" panose="020B0604030504040204" pitchFamily="34" charset="0"/>
              </a:rPr>
              <a:t>gondii</a:t>
            </a:r>
            <a:r>
              <a:rPr lang="en-US" sz="1000" dirty="0" smtClean="0">
                <a:latin typeface="Verdana" panose="020B0604030504040204" pitchFamily="34" charset="0"/>
                <a:ea typeface="Verdana" panose="020B0604030504040204" pitchFamily="34" charset="0"/>
                <a:cs typeface="Verdana" panose="020B0604030504040204" pitchFamily="34" charset="0"/>
              </a:rPr>
              <a:t>: epidemiology, feline clinical aspects, and prevention. Trends </a:t>
            </a:r>
            <a:r>
              <a:rPr lang="en-US" sz="1000" dirty="0" err="1" smtClean="0">
                <a:latin typeface="Verdana" panose="020B0604030504040204" pitchFamily="34" charset="0"/>
                <a:ea typeface="Verdana" panose="020B0604030504040204" pitchFamily="34" charset="0"/>
                <a:cs typeface="Verdana" panose="020B0604030504040204" pitchFamily="34" charset="0"/>
              </a:rPr>
              <a:t>Parasito</a:t>
            </a:r>
            <a:r>
              <a:rPr lang="en-US" sz="1000" dirty="0" smtClean="0">
                <a:latin typeface="Verdana" panose="020B0604030504040204" pitchFamily="34" charset="0"/>
                <a:ea typeface="Verdana" panose="020B0604030504040204" pitchFamily="34" charset="0"/>
                <a:cs typeface="Verdana" panose="020B0604030504040204" pitchFamily="34" charset="0"/>
              </a:rPr>
              <a:t> 26 (4) 190-196. 2010.</a:t>
            </a:r>
            <a:endParaRPr lang="en-US" sz="1000" dirty="0">
              <a:latin typeface="Verdana" panose="020B0604030504040204" pitchFamily="34" charset="0"/>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41749633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tLang="en-US" b="1" dirty="0" smtClean="0"/>
              <a:t>Toxoplasmosis</a:t>
            </a:r>
            <a:br>
              <a:rPr lang="en-US" altLang="en-US" b="1" dirty="0" smtClean="0"/>
            </a:br>
            <a:r>
              <a:rPr lang="en-US" altLang="en-US" b="1" dirty="0" smtClean="0"/>
              <a:t>Animal Infections</a:t>
            </a:r>
          </a:p>
        </p:txBody>
      </p:sp>
      <p:sp>
        <p:nvSpPr>
          <p:cNvPr id="34819" name="Content Placeholder 2"/>
          <p:cNvSpPr>
            <a:spLocks noGrp="1"/>
          </p:cNvSpPr>
          <p:nvPr>
            <p:ph idx="1"/>
          </p:nvPr>
        </p:nvSpPr>
        <p:spPr/>
        <p:txBody>
          <a:bodyPr>
            <a:normAutofit/>
          </a:bodyPr>
          <a:lstStyle/>
          <a:p>
            <a:r>
              <a:rPr lang="en-US" altLang="en-US" sz="3200" dirty="0" smtClean="0"/>
              <a:t>Treatment</a:t>
            </a:r>
          </a:p>
          <a:p>
            <a:pPr lvl="1"/>
            <a:r>
              <a:rPr lang="en-US" altLang="en-US" sz="3200" dirty="0" smtClean="0"/>
              <a:t>Ocular: clindamycin</a:t>
            </a:r>
          </a:p>
          <a:p>
            <a:pPr lvl="1"/>
            <a:r>
              <a:rPr lang="en-US" altLang="en-US" sz="3200" dirty="0" smtClean="0"/>
              <a:t>CNS: clindamycin or </a:t>
            </a:r>
            <a:r>
              <a:rPr lang="en-US" altLang="en-US" sz="3200" dirty="0" err="1" smtClean="0"/>
              <a:t>sulfanamide</a:t>
            </a:r>
            <a:r>
              <a:rPr lang="en-US" altLang="en-US" sz="3200" dirty="0" smtClean="0"/>
              <a:t> + </a:t>
            </a:r>
            <a:r>
              <a:rPr lang="en-US" altLang="en-US" sz="3200" dirty="0" err="1" smtClean="0"/>
              <a:t>pyrimethamine</a:t>
            </a:r>
            <a:endParaRPr lang="en-US" altLang="en-US" sz="3200" dirty="0" smtClean="0"/>
          </a:p>
        </p:txBody>
      </p:sp>
      <p:pic>
        <p:nvPicPr>
          <p:cNvPr id="348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8100" y="3487738"/>
            <a:ext cx="4495800" cy="337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862750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838200" y="134936"/>
            <a:ext cx="10515600" cy="1325563"/>
          </a:xfrm>
        </p:spPr>
        <p:txBody>
          <a:bodyPr/>
          <a:lstStyle/>
          <a:p>
            <a:pPr eaLnBrk="1" hangingPunct="1"/>
            <a:r>
              <a:rPr lang="en-US" altLang="en-US" sz="3400" b="1" dirty="0" smtClean="0"/>
              <a:t>Toxoplasmosis Prevention</a:t>
            </a:r>
            <a:endParaRPr lang="en-US" altLang="en-US" sz="3400" b="1" dirty="0"/>
          </a:p>
        </p:txBody>
      </p:sp>
      <p:sp>
        <p:nvSpPr>
          <p:cNvPr id="26627" name="Rectangle 3"/>
          <p:cNvSpPr>
            <a:spLocks noGrp="1" noChangeArrowheads="1"/>
          </p:cNvSpPr>
          <p:nvPr>
            <p:ph type="body" idx="1"/>
          </p:nvPr>
        </p:nvSpPr>
        <p:spPr>
          <a:xfrm>
            <a:off x="369094" y="1294190"/>
            <a:ext cx="11453812" cy="4572000"/>
          </a:xfrm>
        </p:spPr>
        <p:txBody>
          <a:bodyPr>
            <a:noAutofit/>
          </a:bodyPr>
          <a:lstStyle/>
          <a:p>
            <a:pPr eaLnBrk="1" hangingPunct="1">
              <a:lnSpc>
                <a:spcPct val="80000"/>
              </a:lnSpc>
              <a:buFont typeface="Wingdings" panose="05000000000000000000" pitchFamily="2" charset="2"/>
              <a:buNone/>
            </a:pPr>
            <a:r>
              <a:rPr lang="en-US" altLang="en-US" sz="2400" dirty="0"/>
              <a:t>Safety Tips if pregnant (SOR IIIB)</a:t>
            </a:r>
          </a:p>
          <a:p>
            <a:pPr eaLnBrk="1" hangingPunct="1">
              <a:lnSpc>
                <a:spcPct val="80000"/>
              </a:lnSpc>
            </a:pPr>
            <a:r>
              <a:rPr lang="en-US" altLang="en-US" sz="2400" dirty="0"/>
              <a:t>Cook meats thoroughly</a:t>
            </a:r>
          </a:p>
          <a:p>
            <a:pPr eaLnBrk="1" hangingPunct="1">
              <a:lnSpc>
                <a:spcPct val="80000"/>
              </a:lnSpc>
            </a:pPr>
            <a:r>
              <a:rPr lang="en-US" altLang="en-US" sz="2400" dirty="0"/>
              <a:t>Wash fruits and vegetables</a:t>
            </a:r>
          </a:p>
          <a:p>
            <a:pPr eaLnBrk="1" hangingPunct="1">
              <a:lnSpc>
                <a:spcPct val="80000"/>
              </a:lnSpc>
            </a:pPr>
            <a:r>
              <a:rPr lang="en-US" altLang="en-US" sz="2400" dirty="0"/>
              <a:t>Wear gloves when gardening</a:t>
            </a:r>
          </a:p>
          <a:p>
            <a:pPr eaLnBrk="1" hangingPunct="1">
              <a:lnSpc>
                <a:spcPct val="80000"/>
              </a:lnSpc>
            </a:pPr>
            <a:r>
              <a:rPr lang="en-US" altLang="en-US" sz="2400" dirty="0"/>
              <a:t>Have non-pregnant </a:t>
            </a:r>
            <a:r>
              <a:rPr lang="en-US" altLang="en-US" sz="2400" dirty="0" smtClean="0"/>
              <a:t>person (if possible) </a:t>
            </a:r>
            <a:r>
              <a:rPr lang="en-US" altLang="en-US" sz="2400" dirty="0"/>
              <a:t>change </a:t>
            </a:r>
            <a:endParaRPr lang="en-US" altLang="en-US" sz="2400" dirty="0" smtClean="0"/>
          </a:p>
          <a:p>
            <a:pPr marL="0" indent="0" eaLnBrk="1" hangingPunct="1">
              <a:lnSpc>
                <a:spcPct val="80000"/>
              </a:lnSpc>
              <a:buNone/>
            </a:pPr>
            <a:r>
              <a:rPr lang="en-US" altLang="en-US" sz="2400" dirty="0"/>
              <a:t>	</a:t>
            </a:r>
            <a:r>
              <a:rPr lang="en-US" altLang="en-US" sz="2400" dirty="0" smtClean="0"/>
              <a:t>litter </a:t>
            </a:r>
            <a:r>
              <a:rPr lang="en-US" altLang="en-US" sz="2400" dirty="0"/>
              <a:t>box daily</a:t>
            </a:r>
          </a:p>
          <a:p>
            <a:pPr eaLnBrk="1" hangingPunct="1">
              <a:lnSpc>
                <a:spcPct val="80000"/>
              </a:lnSpc>
            </a:pPr>
            <a:r>
              <a:rPr lang="en-US" altLang="en-US" sz="2400" dirty="0"/>
              <a:t>Wear gloves when cleaning litter box</a:t>
            </a:r>
          </a:p>
          <a:p>
            <a:pPr eaLnBrk="1" hangingPunct="1">
              <a:lnSpc>
                <a:spcPct val="80000"/>
              </a:lnSpc>
            </a:pPr>
            <a:r>
              <a:rPr lang="en-US" altLang="en-US" sz="2400" dirty="0"/>
              <a:t>Wash hands</a:t>
            </a:r>
          </a:p>
          <a:p>
            <a:pPr eaLnBrk="1" hangingPunct="1">
              <a:lnSpc>
                <a:spcPct val="80000"/>
              </a:lnSpc>
            </a:pPr>
            <a:r>
              <a:rPr lang="en-US" altLang="en-US" sz="2400" dirty="0"/>
              <a:t>Keep cats indoors</a:t>
            </a:r>
          </a:p>
          <a:p>
            <a:pPr eaLnBrk="1" hangingPunct="1">
              <a:lnSpc>
                <a:spcPct val="80000"/>
              </a:lnSpc>
            </a:pPr>
            <a:r>
              <a:rPr lang="en-US" altLang="en-US" sz="2400" dirty="0"/>
              <a:t>Avoid adopting or handling stray cats </a:t>
            </a:r>
          </a:p>
          <a:p>
            <a:pPr eaLnBrk="1" hangingPunct="1">
              <a:lnSpc>
                <a:spcPct val="80000"/>
              </a:lnSpc>
            </a:pPr>
            <a:r>
              <a:rPr lang="en-US" altLang="en-US" sz="2400" dirty="0"/>
              <a:t>Feed cats only canned or dried commercial cat food, </a:t>
            </a:r>
            <a:r>
              <a:rPr lang="en-US" altLang="en-US" sz="2400" dirty="0" smtClean="0"/>
              <a:t>never undercooked </a:t>
            </a:r>
            <a:r>
              <a:rPr lang="en-US" altLang="en-US" sz="2400" dirty="0"/>
              <a:t>or raw meat </a:t>
            </a:r>
          </a:p>
          <a:p>
            <a:pPr eaLnBrk="1" hangingPunct="1">
              <a:lnSpc>
                <a:spcPct val="80000"/>
              </a:lnSpc>
            </a:pPr>
            <a:r>
              <a:rPr lang="en-US" altLang="en-US" sz="2400" dirty="0"/>
              <a:t>Do not bring a new cat into your house that might have been an outdoor cat or might have been fed raw </a:t>
            </a:r>
            <a:r>
              <a:rPr lang="en-US" altLang="en-US" sz="2400" dirty="0" smtClean="0"/>
              <a:t>meat</a:t>
            </a:r>
            <a:endParaRPr lang="en-US" altLang="en-US" sz="2400" dirty="0"/>
          </a:p>
        </p:txBody>
      </p:sp>
      <p:sp>
        <p:nvSpPr>
          <p:cNvPr id="26628" name="Text Box 6"/>
          <p:cNvSpPr txBox="1">
            <a:spLocks noChangeArrowheads="1"/>
          </p:cNvSpPr>
          <p:nvPr/>
        </p:nvSpPr>
        <p:spPr bwMode="auto">
          <a:xfrm>
            <a:off x="4967287" y="6308725"/>
            <a:ext cx="76962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r>
              <a:rPr lang="en-US" altLang="en-US" sz="1000" dirty="0"/>
              <a:t>www.cdc.gov/ncidod/dpd/parasites/toxoplasmosis</a:t>
            </a:r>
          </a:p>
          <a:p>
            <a:r>
              <a:rPr lang="en-US" altLang="en-US" sz="1000" i="1" dirty="0"/>
              <a:t>Brochure developed by the Centers for Disease Control and Prevention and in collaboration with the Minnesota Department of Health. February 2003.</a:t>
            </a:r>
            <a:endParaRPr lang="en-US" altLang="en-US" sz="1000" dirty="0"/>
          </a:p>
        </p:txBody>
      </p:sp>
      <p:pic>
        <p:nvPicPr>
          <p:cNvPr id="26629" name="Picture 8" descr="PHIL Image 79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3350" y="365125"/>
            <a:ext cx="32575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9"/>
          <p:cNvSpPr txBox="1">
            <a:spLocks noChangeArrowheads="1"/>
          </p:cNvSpPr>
          <p:nvPr/>
        </p:nvSpPr>
        <p:spPr bwMode="auto">
          <a:xfrm>
            <a:off x="7924800" y="4267201"/>
            <a:ext cx="2438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pPr>
              <a:spcBef>
                <a:spcPct val="50000"/>
              </a:spcBef>
            </a:pPr>
            <a:r>
              <a:rPr lang="en-US" altLang="en-US" sz="1000"/>
              <a:t>Courtesy CDC, no copyright.</a:t>
            </a:r>
          </a:p>
        </p:txBody>
      </p:sp>
    </p:spTree>
    <p:extLst>
      <p:ext uri="{BB962C8B-B14F-4D97-AF65-F5344CB8AC3E}">
        <p14:creationId xmlns:p14="http://schemas.microsoft.com/office/powerpoint/2010/main" val="30450764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838200" y="134936"/>
            <a:ext cx="10515600" cy="1325563"/>
          </a:xfrm>
        </p:spPr>
        <p:txBody>
          <a:bodyPr/>
          <a:lstStyle/>
          <a:p>
            <a:pPr eaLnBrk="1" hangingPunct="1"/>
            <a:r>
              <a:rPr lang="en-US" altLang="en-US" sz="3400" b="1" dirty="0" smtClean="0"/>
              <a:t>Toxoplasmosis Prevention</a:t>
            </a:r>
            <a:endParaRPr lang="en-US" altLang="en-US" sz="3400" b="1" dirty="0"/>
          </a:p>
        </p:txBody>
      </p:sp>
      <p:sp>
        <p:nvSpPr>
          <p:cNvPr id="26627" name="Rectangle 3"/>
          <p:cNvSpPr>
            <a:spLocks noGrp="1" noChangeArrowheads="1"/>
          </p:cNvSpPr>
          <p:nvPr>
            <p:ph type="body" idx="1"/>
          </p:nvPr>
        </p:nvSpPr>
        <p:spPr>
          <a:xfrm>
            <a:off x="369094" y="1294190"/>
            <a:ext cx="11453812" cy="4572000"/>
          </a:xfrm>
        </p:spPr>
        <p:txBody>
          <a:bodyPr>
            <a:noAutofit/>
          </a:bodyPr>
          <a:lstStyle/>
          <a:p>
            <a:pPr eaLnBrk="1" hangingPunct="1">
              <a:lnSpc>
                <a:spcPct val="80000"/>
              </a:lnSpc>
              <a:buFont typeface="Wingdings" panose="05000000000000000000" pitchFamily="2" charset="2"/>
              <a:buNone/>
            </a:pPr>
            <a:r>
              <a:rPr lang="en-US" altLang="en-US" sz="2400" dirty="0"/>
              <a:t>Safety Tips if pregnant (SOR IIIB)</a:t>
            </a:r>
          </a:p>
          <a:p>
            <a:pPr eaLnBrk="1" hangingPunct="1">
              <a:lnSpc>
                <a:spcPct val="80000"/>
              </a:lnSpc>
            </a:pPr>
            <a:r>
              <a:rPr lang="en-US" altLang="en-US" sz="2400" dirty="0"/>
              <a:t>Cook meats thoroughly</a:t>
            </a:r>
          </a:p>
          <a:p>
            <a:pPr eaLnBrk="1" hangingPunct="1">
              <a:lnSpc>
                <a:spcPct val="80000"/>
              </a:lnSpc>
            </a:pPr>
            <a:r>
              <a:rPr lang="en-US" altLang="en-US" sz="2400" dirty="0"/>
              <a:t>Wash fruits and vegetables</a:t>
            </a:r>
          </a:p>
          <a:p>
            <a:pPr eaLnBrk="1" hangingPunct="1">
              <a:lnSpc>
                <a:spcPct val="80000"/>
              </a:lnSpc>
            </a:pPr>
            <a:r>
              <a:rPr lang="en-US" altLang="en-US" sz="2400" dirty="0"/>
              <a:t>Wear gloves when gardening</a:t>
            </a:r>
          </a:p>
          <a:p>
            <a:pPr eaLnBrk="1" hangingPunct="1">
              <a:lnSpc>
                <a:spcPct val="80000"/>
              </a:lnSpc>
            </a:pPr>
            <a:r>
              <a:rPr lang="en-US" altLang="en-US" sz="2400" dirty="0"/>
              <a:t>Have non-pregnant </a:t>
            </a:r>
            <a:r>
              <a:rPr lang="en-US" altLang="en-US" sz="2400" dirty="0" smtClean="0"/>
              <a:t>person (if possible) </a:t>
            </a:r>
            <a:r>
              <a:rPr lang="en-US" altLang="en-US" sz="2400" dirty="0"/>
              <a:t>change </a:t>
            </a:r>
            <a:endParaRPr lang="en-US" altLang="en-US" sz="2400" dirty="0" smtClean="0"/>
          </a:p>
          <a:p>
            <a:pPr marL="0" indent="0" eaLnBrk="1" hangingPunct="1">
              <a:lnSpc>
                <a:spcPct val="80000"/>
              </a:lnSpc>
              <a:buNone/>
            </a:pPr>
            <a:r>
              <a:rPr lang="en-US" altLang="en-US" sz="2400" dirty="0"/>
              <a:t>	</a:t>
            </a:r>
            <a:r>
              <a:rPr lang="en-US" altLang="en-US" sz="2400" dirty="0" smtClean="0"/>
              <a:t>litter </a:t>
            </a:r>
            <a:r>
              <a:rPr lang="en-US" altLang="en-US" sz="2400" dirty="0"/>
              <a:t>box daily</a:t>
            </a:r>
          </a:p>
          <a:p>
            <a:pPr eaLnBrk="1" hangingPunct="1">
              <a:lnSpc>
                <a:spcPct val="80000"/>
              </a:lnSpc>
            </a:pPr>
            <a:r>
              <a:rPr lang="en-US" altLang="en-US" sz="2400" dirty="0"/>
              <a:t>Wear gloves when cleaning litter box</a:t>
            </a:r>
          </a:p>
          <a:p>
            <a:pPr eaLnBrk="1" hangingPunct="1">
              <a:lnSpc>
                <a:spcPct val="80000"/>
              </a:lnSpc>
            </a:pPr>
            <a:r>
              <a:rPr lang="en-US" altLang="en-US" sz="2400" dirty="0"/>
              <a:t>Wash hands</a:t>
            </a:r>
          </a:p>
          <a:p>
            <a:pPr eaLnBrk="1" hangingPunct="1">
              <a:lnSpc>
                <a:spcPct val="80000"/>
              </a:lnSpc>
            </a:pPr>
            <a:r>
              <a:rPr lang="en-US" altLang="en-US" sz="2400" dirty="0"/>
              <a:t>Keep cats indoors</a:t>
            </a:r>
          </a:p>
          <a:p>
            <a:pPr eaLnBrk="1" hangingPunct="1">
              <a:lnSpc>
                <a:spcPct val="80000"/>
              </a:lnSpc>
            </a:pPr>
            <a:r>
              <a:rPr lang="en-US" altLang="en-US" sz="2400" dirty="0"/>
              <a:t>Avoid adopting or handling stray cats </a:t>
            </a:r>
          </a:p>
          <a:p>
            <a:pPr eaLnBrk="1" hangingPunct="1">
              <a:lnSpc>
                <a:spcPct val="80000"/>
              </a:lnSpc>
            </a:pPr>
            <a:r>
              <a:rPr lang="en-US" altLang="en-US" sz="2400" dirty="0"/>
              <a:t>Feed cats only canned or dried commercial cat food, </a:t>
            </a:r>
            <a:r>
              <a:rPr lang="en-US" altLang="en-US" sz="2400" dirty="0" smtClean="0"/>
              <a:t>never undercooked </a:t>
            </a:r>
            <a:r>
              <a:rPr lang="en-US" altLang="en-US" sz="2400" dirty="0"/>
              <a:t>or raw meat </a:t>
            </a:r>
          </a:p>
          <a:p>
            <a:pPr eaLnBrk="1" hangingPunct="1">
              <a:lnSpc>
                <a:spcPct val="80000"/>
              </a:lnSpc>
            </a:pPr>
            <a:r>
              <a:rPr lang="en-US" altLang="en-US" sz="2400" dirty="0"/>
              <a:t>Do not bring a new cat into your house that might have been an outdoor cat or might have been fed raw </a:t>
            </a:r>
            <a:r>
              <a:rPr lang="en-US" altLang="en-US" sz="2400" dirty="0" smtClean="0"/>
              <a:t>meat</a:t>
            </a:r>
            <a:endParaRPr lang="en-US" altLang="en-US" sz="2400" dirty="0"/>
          </a:p>
        </p:txBody>
      </p:sp>
      <p:sp>
        <p:nvSpPr>
          <p:cNvPr id="26628" name="Text Box 6"/>
          <p:cNvSpPr txBox="1">
            <a:spLocks noChangeArrowheads="1"/>
          </p:cNvSpPr>
          <p:nvPr/>
        </p:nvSpPr>
        <p:spPr bwMode="auto">
          <a:xfrm>
            <a:off x="4967287" y="6308725"/>
            <a:ext cx="76962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r>
              <a:rPr lang="en-US" altLang="en-US" sz="1000" dirty="0"/>
              <a:t>www.cdc.gov/ncidod/dpd/parasites/toxoplasmosis</a:t>
            </a:r>
          </a:p>
          <a:p>
            <a:r>
              <a:rPr lang="en-US" altLang="en-US" sz="1000" i="1" dirty="0"/>
              <a:t>Brochure developed by the Centers for Disease Control and Prevention and in collaboration with the Minnesota Department of Health. February 2003.</a:t>
            </a:r>
            <a:endParaRPr lang="en-US" altLang="en-US" sz="1000" dirty="0"/>
          </a:p>
        </p:txBody>
      </p:sp>
      <p:pic>
        <p:nvPicPr>
          <p:cNvPr id="26629" name="Picture 8" descr="PHIL Image 79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3350" y="365125"/>
            <a:ext cx="32575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9"/>
          <p:cNvSpPr txBox="1">
            <a:spLocks noChangeArrowheads="1"/>
          </p:cNvSpPr>
          <p:nvPr/>
        </p:nvSpPr>
        <p:spPr bwMode="auto">
          <a:xfrm>
            <a:off x="7924800" y="4267201"/>
            <a:ext cx="2438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pPr>
              <a:spcBef>
                <a:spcPct val="50000"/>
              </a:spcBef>
            </a:pPr>
            <a:r>
              <a:rPr lang="en-US" altLang="en-US" sz="1000"/>
              <a:t>Courtesy CDC, no copyright.</a:t>
            </a:r>
          </a:p>
        </p:txBody>
      </p:sp>
      <p:sp>
        <p:nvSpPr>
          <p:cNvPr id="2" name="TextBox 1"/>
          <p:cNvSpPr txBox="1"/>
          <p:nvPr/>
        </p:nvSpPr>
        <p:spPr>
          <a:xfrm>
            <a:off x="6841329" y="777457"/>
            <a:ext cx="4605337" cy="1569660"/>
          </a:xfrm>
          <a:prstGeom prst="rect">
            <a:avLst/>
          </a:prstGeom>
          <a:solidFill>
            <a:srgbClr val="FFFF00"/>
          </a:solidFill>
        </p:spPr>
        <p:txBody>
          <a:bodyPr wrap="square" rtlCol="0">
            <a:spAutoFit/>
          </a:bodyPr>
          <a:lstStyle/>
          <a:p>
            <a:r>
              <a:rPr lang="en-US" sz="3200" dirty="0" smtClean="0"/>
              <a:t>There is minimal risk from your cat if you follow these recommendations!</a:t>
            </a:r>
            <a:endParaRPr lang="en-US" sz="3200" dirty="0"/>
          </a:p>
        </p:txBody>
      </p:sp>
    </p:spTree>
    <p:extLst>
      <p:ext uri="{BB962C8B-B14F-4D97-AF65-F5344CB8AC3E}">
        <p14:creationId xmlns:p14="http://schemas.microsoft.com/office/powerpoint/2010/main" val="14317330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838200" y="134936"/>
            <a:ext cx="10515600" cy="1325563"/>
          </a:xfrm>
        </p:spPr>
        <p:txBody>
          <a:bodyPr/>
          <a:lstStyle/>
          <a:p>
            <a:pPr eaLnBrk="1" hangingPunct="1"/>
            <a:r>
              <a:rPr lang="en-US" altLang="en-US" sz="3400" b="1" dirty="0" smtClean="0"/>
              <a:t>Toxoplasmosis Prevention</a:t>
            </a:r>
            <a:endParaRPr lang="en-US" altLang="en-US" sz="3400" b="1" dirty="0"/>
          </a:p>
        </p:txBody>
      </p:sp>
      <p:sp>
        <p:nvSpPr>
          <p:cNvPr id="26627" name="Rectangle 3"/>
          <p:cNvSpPr>
            <a:spLocks noGrp="1" noChangeArrowheads="1"/>
          </p:cNvSpPr>
          <p:nvPr>
            <p:ph type="body" idx="1"/>
          </p:nvPr>
        </p:nvSpPr>
        <p:spPr>
          <a:xfrm>
            <a:off x="369094" y="1294190"/>
            <a:ext cx="11453812" cy="4572000"/>
          </a:xfrm>
        </p:spPr>
        <p:txBody>
          <a:bodyPr>
            <a:noAutofit/>
          </a:bodyPr>
          <a:lstStyle/>
          <a:p>
            <a:pPr eaLnBrk="1" hangingPunct="1">
              <a:lnSpc>
                <a:spcPct val="80000"/>
              </a:lnSpc>
              <a:buFont typeface="Wingdings" panose="05000000000000000000" pitchFamily="2" charset="2"/>
              <a:buNone/>
            </a:pPr>
            <a:r>
              <a:rPr lang="en-US" altLang="en-US" sz="2400" dirty="0"/>
              <a:t>Safety Tips if pregnant (SOR IIIB)</a:t>
            </a:r>
          </a:p>
          <a:p>
            <a:pPr eaLnBrk="1" hangingPunct="1">
              <a:lnSpc>
                <a:spcPct val="80000"/>
              </a:lnSpc>
            </a:pPr>
            <a:r>
              <a:rPr lang="en-US" altLang="en-US" sz="2400" dirty="0"/>
              <a:t>Cook meats thoroughly</a:t>
            </a:r>
          </a:p>
          <a:p>
            <a:pPr eaLnBrk="1" hangingPunct="1">
              <a:lnSpc>
                <a:spcPct val="80000"/>
              </a:lnSpc>
            </a:pPr>
            <a:r>
              <a:rPr lang="en-US" altLang="en-US" sz="2400" dirty="0"/>
              <a:t>Wash fruits and vegetables</a:t>
            </a:r>
          </a:p>
          <a:p>
            <a:pPr eaLnBrk="1" hangingPunct="1">
              <a:lnSpc>
                <a:spcPct val="80000"/>
              </a:lnSpc>
            </a:pPr>
            <a:r>
              <a:rPr lang="en-US" altLang="en-US" sz="2400" dirty="0"/>
              <a:t>Wear gloves when gardening</a:t>
            </a:r>
          </a:p>
          <a:p>
            <a:pPr eaLnBrk="1" hangingPunct="1">
              <a:lnSpc>
                <a:spcPct val="80000"/>
              </a:lnSpc>
            </a:pPr>
            <a:r>
              <a:rPr lang="en-US" altLang="en-US" sz="2400" dirty="0"/>
              <a:t>Have non-pregnant </a:t>
            </a:r>
            <a:r>
              <a:rPr lang="en-US" altLang="en-US" sz="2400" dirty="0" smtClean="0"/>
              <a:t>person (if possible) </a:t>
            </a:r>
            <a:r>
              <a:rPr lang="en-US" altLang="en-US" sz="2400" dirty="0"/>
              <a:t>change </a:t>
            </a:r>
            <a:endParaRPr lang="en-US" altLang="en-US" sz="2400" dirty="0" smtClean="0"/>
          </a:p>
          <a:p>
            <a:pPr marL="0" indent="0" eaLnBrk="1" hangingPunct="1">
              <a:lnSpc>
                <a:spcPct val="80000"/>
              </a:lnSpc>
              <a:buNone/>
            </a:pPr>
            <a:r>
              <a:rPr lang="en-US" altLang="en-US" sz="2400" dirty="0"/>
              <a:t>	</a:t>
            </a:r>
            <a:r>
              <a:rPr lang="en-US" altLang="en-US" sz="2400" dirty="0" smtClean="0"/>
              <a:t>litter </a:t>
            </a:r>
            <a:r>
              <a:rPr lang="en-US" altLang="en-US" sz="2400" dirty="0"/>
              <a:t>box daily</a:t>
            </a:r>
          </a:p>
          <a:p>
            <a:pPr eaLnBrk="1" hangingPunct="1">
              <a:lnSpc>
                <a:spcPct val="80000"/>
              </a:lnSpc>
            </a:pPr>
            <a:r>
              <a:rPr lang="en-US" altLang="en-US" sz="2400" dirty="0"/>
              <a:t>Wear gloves when cleaning litter box</a:t>
            </a:r>
          </a:p>
          <a:p>
            <a:pPr eaLnBrk="1" hangingPunct="1">
              <a:lnSpc>
                <a:spcPct val="80000"/>
              </a:lnSpc>
            </a:pPr>
            <a:r>
              <a:rPr lang="en-US" altLang="en-US" sz="2400" dirty="0"/>
              <a:t>Wash hands</a:t>
            </a:r>
          </a:p>
          <a:p>
            <a:pPr eaLnBrk="1" hangingPunct="1">
              <a:lnSpc>
                <a:spcPct val="80000"/>
              </a:lnSpc>
            </a:pPr>
            <a:r>
              <a:rPr lang="en-US" altLang="en-US" sz="2400" dirty="0"/>
              <a:t>Keep cats indoors</a:t>
            </a:r>
          </a:p>
          <a:p>
            <a:pPr eaLnBrk="1" hangingPunct="1">
              <a:lnSpc>
                <a:spcPct val="80000"/>
              </a:lnSpc>
            </a:pPr>
            <a:r>
              <a:rPr lang="en-US" altLang="en-US" sz="2400" dirty="0"/>
              <a:t>Avoid adopting or handling stray cats </a:t>
            </a:r>
          </a:p>
          <a:p>
            <a:pPr eaLnBrk="1" hangingPunct="1">
              <a:lnSpc>
                <a:spcPct val="80000"/>
              </a:lnSpc>
            </a:pPr>
            <a:r>
              <a:rPr lang="en-US" altLang="en-US" sz="2400" dirty="0"/>
              <a:t>Feed cats only canned or dried commercial cat food, </a:t>
            </a:r>
            <a:r>
              <a:rPr lang="en-US" altLang="en-US" sz="2400" dirty="0" smtClean="0"/>
              <a:t>never undercooked </a:t>
            </a:r>
            <a:r>
              <a:rPr lang="en-US" altLang="en-US" sz="2400" dirty="0"/>
              <a:t>or raw meat </a:t>
            </a:r>
          </a:p>
          <a:p>
            <a:pPr eaLnBrk="1" hangingPunct="1">
              <a:lnSpc>
                <a:spcPct val="80000"/>
              </a:lnSpc>
            </a:pPr>
            <a:r>
              <a:rPr lang="en-US" altLang="en-US" sz="2400" dirty="0"/>
              <a:t>Do not bring a new cat into your house that might have been an outdoor cat or might have been fed raw </a:t>
            </a:r>
            <a:r>
              <a:rPr lang="en-US" altLang="en-US" sz="2400" dirty="0" smtClean="0"/>
              <a:t>meat</a:t>
            </a:r>
            <a:endParaRPr lang="en-US" altLang="en-US" sz="2400" dirty="0"/>
          </a:p>
        </p:txBody>
      </p:sp>
      <p:sp>
        <p:nvSpPr>
          <p:cNvPr id="26628" name="Text Box 6"/>
          <p:cNvSpPr txBox="1">
            <a:spLocks noChangeArrowheads="1"/>
          </p:cNvSpPr>
          <p:nvPr/>
        </p:nvSpPr>
        <p:spPr bwMode="auto">
          <a:xfrm>
            <a:off x="4967287" y="6308725"/>
            <a:ext cx="76962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r>
              <a:rPr lang="en-US" altLang="en-US" sz="1000" dirty="0"/>
              <a:t>www.cdc.gov/ncidod/dpd/parasites/toxoplasmosis</a:t>
            </a:r>
          </a:p>
          <a:p>
            <a:r>
              <a:rPr lang="en-US" altLang="en-US" sz="1000" i="1" dirty="0"/>
              <a:t>Brochure developed by the Centers for Disease Control and Prevention and in collaboration with the Minnesota Department of Health. February 2003.</a:t>
            </a:r>
            <a:endParaRPr lang="en-US" altLang="en-US" sz="1000" dirty="0"/>
          </a:p>
        </p:txBody>
      </p:sp>
      <p:pic>
        <p:nvPicPr>
          <p:cNvPr id="26629" name="Picture 8" descr="PHIL Image 79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3350" y="365125"/>
            <a:ext cx="32575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9"/>
          <p:cNvSpPr txBox="1">
            <a:spLocks noChangeArrowheads="1"/>
          </p:cNvSpPr>
          <p:nvPr/>
        </p:nvSpPr>
        <p:spPr bwMode="auto">
          <a:xfrm>
            <a:off x="7924800" y="4267201"/>
            <a:ext cx="24384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pPr>
              <a:spcBef>
                <a:spcPct val="50000"/>
              </a:spcBef>
            </a:pPr>
            <a:r>
              <a:rPr lang="en-US" altLang="en-US" sz="1000"/>
              <a:t>Courtesy CDC, no copyright.</a:t>
            </a:r>
          </a:p>
        </p:txBody>
      </p:sp>
      <p:sp>
        <p:nvSpPr>
          <p:cNvPr id="2" name="TextBox 1"/>
          <p:cNvSpPr txBox="1"/>
          <p:nvPr/>
        </p:nvSpPr>
        <p:spPr>
          <a:xfrm>
            <a:off x="6841329" y="777457"/>
            <a:ext cx="4605337" cy="1569660"/>
          </a:xfrm>
          <a:prstGeom prst="rect">
            <a:avLst/>
          </a:prstGeom>
          <a:solidFill>
            <a:srgbClr val="FFFF00"/>
          </a:solidFill>
        </p:spPr>
        <p:txBody>
          <a:bodyPr wrap="square" rtlCol="0">
            <a:spAutoFit/>
          </a:bodyPr>
          <a:lstStyle/>
          <a:p>
            <a:r>
              <a:rPr lang="en-US" sz="3200" dirty="0" smtClean="0"/>
              <a:t>There is minimal risk from your cat if you follow these recommendations!</a:t>
            </a:r>
            <a:endParaRPr lang="en-US" sz="3200" dirty="0"/>
          </a:p>
        </p:txBody>
      </p:sp>
      <p:sp>
        <p:nvSpPr>
          <p:cNvPr id="3" name="TextBox 2"/>
          <p:cNvSpPr txBox="1"/>
          <p:nvPr/>
        </p:nvSpPr>
        <p:spPr>
          <a:xfrm>
            <a:off x="6841328" y="2456458"/>
            <a:ext cx="4605337" cy="3785652"/>
          </a:xfrm>
          <a:prstGeom prst="rect">
            <a:avLst/>
          </a:prstGeom>
          <a:solidFill>
            <a:srgbClr val="FFFF00"/>
          </a:solidFill>
        </p:spPr>
        <p:txBody>
          <a:bodyPr wrap="square" rtlCol="0">
            <a:spAutoFit/>
          </a:bodyPr>
          <a:lstStyle/>
          <a:p>
            <a:r>
              <a:rPr lang="en-US" altLang="en-US" sz="2400" dirty="0" smtClean="0"/>
              <a:t>Little risk if already seropositive.</a:t>
            </a:r>
          </a:p>
          <a:p>
            <a:pPr marL="342900" indent="-342900">
              <a:buFont typeface="Arial" panose="020B0604020202020204" pitchFamily="34" charset="0"/>
              <a:buChar char="•"/>
            </a:pPr>
            <a:r>
              <a:rPr lang="en-US" altLang="en-US" sz="2400" dirty="0" smtClean="0"/>
              <a:t>No recommendation for routine testing of pregnant women or occupational exposure</a:t>
            </a:r>
          </a:p>
          <a:p>
            <a:pPr marL="342900" indent="-342900">
              <a:buFont typeface="Arial" panose="020B0604020202020204" pitchFamily="34" charset="0"/>
              <a:buChar char="•"/>
            </a:pPr>
            <a:r>
              <a:rPr lang="en-US" altLang="en-US" sz="2400" dirty="0" smtClean="0"/>
              <a:t>Data shows veterinarian seropositive rate equal to the general population</a:t>
            </a:r>
          </a:p>
          <a:p>
            <a:pPr marL="342900" indent="-342900">
              <a:buFont typeface="Arial" panose="020B0604020202020204" pitchFamily="34" charset="0"/>
              <a:buChar char="•"/>
            </a:pPr>
            <a:r>
              <a:rPr lang="en-US" altLang="en-US" sz="2400" dirty="0" smtClean="0"/>
              <a:t>Some data for testing HIV patients and those undergoing bone marrow transplant</a:t>
            </a:r>
          </a:p>
        </p:txBody>
      </p:sp>
    </p:spTree>
    <p:extLst>
      <p:ext uri="{BB962C8B-B14F-4D97-AF65-F5344CB8AC3E}">
        <p14:creationId xmlns:p14="http://schemas.microsoft.com/office/powerpoint/2010/main" val="14214233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altLang="en-US" b="1" dirty="0" smtClean="0"/>
              <a:t>Cat Scratch Fever</a:t>
            </a:r>
          </a:p>
        </p:txBody>
      </p:sp>
      <p:sp>
        <p:nvSpPr>
          <p:cNvPr id="51203" name="Rectangle 3"/>
          <p:cNvSpPr>
            <a:spLocks noGrp="1" noChangeArrowheads="1"/>
          </p:cNvSpPr>
          <p:nvPr>
            <p:ph type="body" idx="1"/>
          </p:nvPr>
        </p:nvSpPr>
        <p:spPr>
          <a:xfrm>
            <a:off x="2090738" y="1752600"/>
            <a:ext cx="4310062" cy="4267200"/>
          </a:xfrm>
        </p:spPr>
        <p:txBody>
          <a:bodyPr/>
          <a:lstStyle/>
          <a:p>
            <a:pPr eaLnBrk="1" hangingPunct="1"/>
            <a:endParaRPr lang="en-US" altLang="en-US" smtClean="0"/>
          </a:p>
        </p:txBody>
      </p:sp>
      <p:pic>
        <p:nvPicPr>
          <p:cNvPr id="51204" name="Picture 4" descr="tednugentcatscratch0o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1676400"/>
            <a:ext cx="53340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33623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Objectives</a:t>
            </a:r>
            <a:endParaRPr lang="en-US" b="1" dirty="0"/>
          </a:p>
        </p:txBody>
      </p:sp>
      <p:sp>
        <p:nvSpPr>
          <p:cNvPr id="3" name="Content Placeholder 2"/>
          <p:cNvSpPr>
            <a:spLocks noGrp="1"/>
          </p:cNvSpPr>
          <p:nvPr>
            <p:ph idx="1"/>
          </p:nvPr>
        </p:nvSpPr>
        <p:spPr>
          <a:xfrm>
            <a:off x="838200" y="1825625"/>
            <a:ext cx="6919913" cy="4351338"/>
          </a:xfrm>
        </p:spPr>
        <p:txBody>
          <a:bodyPr>
            <a:normAutofit/>
          </a:bodyPr>
          <a:lstStyle/>
          <a:p>
            <a:r>
              <a:rPr lang="en-US" sz="3600" dirty="0" smtClean="0"/>
              <a:t>Recognize common zoonotic infections</a:t>
            </a:r>
          </a:p>
          <a:p>
            <a:r>
              <a:rPr lang="en-US" sz="3600" dirty="0" smtClean="0"/>
              <a:t>Understand the treatment of common zoonotic infections</a:t>
            </a:r>
          </a:p>
          <a:p>
            <a:r>
              <a:rPr lang="en-US" sz="3600" dirty="0" smtClean="0"/>
              <a:t>Enabled to counsel patients/owners on preventing common zoonotic infections.</a:t>
            </a:r>
            <a:endParaRPr lang="en-US" sz="36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96088" y="1086644"/>
            <a:ext cx="5181600" cy="2914650"/>
          </a:xfrm>
          <a:prstGeom prst="rect">
            <a:avLst/>
          </a:prstGeom>
        </p:spPr>
      </p:pic>
    </p:spTree>
    <p:extLst>
      <p:ext uri="{BB962C8B-B14F-4D97-AF65-F5344CB8AC3E}">
        <p14:creationId xmlns:p14="http://schemas.microsoft.com/office/powerpoint/2010/main" val="42737583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5" descr="CSD-L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626" y="1962090"/>
            <a:ext cx="5273774"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2"/>
          <p:cNvSpPr>
            <a:spLocks noGrp="1" noChangeArrowheads="1"/>
          </p:cNvSpPr>
          <p:nvPr>
            <p:ph type="title"/>
          </p:nvPr>
        </p:nvSpPr>
        <p:spPr>
          <a:xfrm>
            <a:off x="1012826" y="304800"/>
            <a:ext cx="4302125" cy="1216025"/>
          </a:xfrm>
        </p:spPr>
        <p:txBody>
          <a:bodyPr/>
          <a:lstStyle/>
          <a:p>
            <a:pPr eaLnBrk="1" hangingPunct="1"/>
            <a:r>
              <a:rPr lang="en-US" altLang="en-US" sz="3400" b="1" dirty="0"/>
              <a:t>Cat Scratch Disease</a:t>
            </a:r>
          </a:p>
        </p:txBody>
      </p:sp>
      <p:sp>
        <p:nvSpPr>
          <p:cNvPr id="52228" name="Rectangle 3"/>
          <p:cNvSpPr>
            <a:spLocks noGrp="1" noChangeArrowheads="1"/>
          </p:cNvSpPr>
          <p:nvPr>
            <p:ph type="body" idx="1"/>
          </p:nvPr>
        </p:nvSpPr>
        <p:spPr>
          <a:xfrm>
            <a:off x="6254651" y="1520825"/>
            <a:ext cx="5613401" cy="4495800"/>
          </a:xfrm>
        </p:spPr>
        <p:txBody>
          <a:bodyPr>
            <a:normAutofit fontScale="92500" lnSpcReduction="20000"/>
          </a:bodyPr>
          <a:lstStyle/>
          <a:p>
            <a:pPr eaLnBrk="1" hangingPunct="1">
              <a:lnSpc>
                <a:spcPct val="90000"/>
              </a:lnSpc>
            </a:pPr>
            <a:r>
              <a:rPr lang="en-US" altLang="en-US" sz="2600" i="1" dirty="0" err="1"/>
              <a:t>Bartonella</a:t>
            </a:r>
            <a:r>
              <a:rPr lang="en-US" altLang="en-US" sz="2600" i="1" dirty="0"/>
              <a:t> </a:t>
            </a:r>
            <a:r>
              <a:rPr lang="en-US" altLang="en-US" sz="2600" i="1" dirty="0" err="1"/>
              <a:t>henselae</a:t>
            </a:r>
            <a:r>
              <a:rPr lang="en-US" altLang="en-US" sz="2600" dirty="0"/>
              <a:t> </a:t>
            </a:r>
          </a:p>
          <a:p>
            <a:pPr eaLnBrk="1" hangingPunct="1">
              <a:lnSpc>
                <a:spcPct val="90000"/>
              </a:lnSpc>
            </a:pPr>
            <a:r>
              <a:rPr lang="en-US" altLang="en-US" sz="2600" dirty="0"/>
              <a:t>Bitten or scratched </a:t>
            </a:r>
            <a:r>
              <a:rPr lang="en-US" altLang="en-US" sz="2600" dirty="0" smtClean="0"/>
              <a:t>by </a:t>
            </a:r>
            <a:r>
              <a:rPr lang="en-US" altLang="en-US" sz="2600" dirty="0"/>
              <a:t>an infected cat </a:t>
            </a:r>
            <a:endParaRPr lang="en-US" altLang="en-US" sz="2600" dirty="0" smtClean="0"/>
          </a:p>
          <a:p>
            <a:r>
              <a:rPr lang="en-US" altLang="en-US" sz="2600" dirty="0" smtClean="0"/>
              <a:t>Also shown to be directly transmitted from a flea or ticks bite</a:t>
            </a:r>
            <a:endParaRPr lang="en-US" altLang="en-US" sz="2600" dirty="0"/>
          </a:p>
          <a:p>
            <a:pPr eaLnBrk="1" hangingPunct="1">
              <a:lnSpc>
                <a:spcPct val="90000"/>
              </a:lnSpc>
            </a:pPr>
            <a:r>
              <a:rPr lang="en-US" altLang="en-US" sz="2600" dirty="0"/>
              <a:t>Annual incidence: </a:t>
            </a:r>
            <a:r>
              <a:rPr lang="en-US" altLang="en-US" sz="2600" dirty="0" smtClean="0"/>
              <a:t>9.3 </a:t>
            </a:r>
            <a:r>
              <a:rPr lang="en-US" altLang="en-US" sz="2600" dirty="0"/>
              <a:t>per </a:t>
            </a:r>
            <a:r>
              <a:rPr lang="en-US" altLang="en-US" sz="2600" dirty="0" smtClean="0"/>
              <a:t>100,000</a:t>
            </a:r>
          </a:p>
          <a:p>
            <a:pPr eaLnBrk="1" hangingPunct="1">
              <a:lnSpc>
                <a:spcPct val="90000"/>
              </a:lnSpc>
            </a:pPr>
            <a:r>
              <a:rPr lang="en-US" altLang="en-US" sz="2600" dirty="0" smtClean="0"/>
              <a:t>About 25,000 case annually in U.S.</a:t>
            </a:r>
            <a:endParaRPr lang="en-US" altLang="en-US" sz="2600" dirty="0"/>
          </a:p>
          <a:p>
            <a:pPr eaLnBrk="1" hangingPunct="1">
              <a:lnSpc>
                <a:spcPct val="90000"/>
              </a:lnSpc>
            </a:pPr>
            <a:r>
              <a:rPr lang="en-US" altLang="en-US" sz="2600" dirty="0"/>
              <a:t>4 – 6% seropositive in the U.S.</a:t>
            </a:r>
          </a:p>
          <a:p>
            <a:pPr eaLnBrk="1" hangingPunct="1">
              <a:lnSpc>
                <a:spcPct val="90000"/>
              </a:lnSpc>
            </a:pPr>
            <a:r>
              <a:rPr lang="en-US" altLang="en-US" sz="2600" dirty="0"/>
              <a:t>Peak incidence: fall and early winter</a:t>
            </a:r>
          </a:p>
          <a:p>
            <a:pPr eaLnBrk="1" hangingPunct="1">
              <a:lnSpc>
                <a:spcPct val="90000"/>
              </a:lnSpc>
            </a:pPr>
            <a:r>
              <a:rPr lang="en-US" altLang="en-US" sz="2600" dirty="0"/>
              <a:t>40% of cats carry </a:t>
            </a:r>
            <a:r>
              <a:rPr lang="en-US" altLang="en-US" sz="2600" i="1" dirty="0"/>
              <a:t>B. </a:t>
            </a:r>
            <a:r>
              <a:rPr lang="en-US" altLang="en-US" sz="2600" i="1" dirty="0" err="1"/>
              <a:t>henselae</a:t>
            </a:r>
            <a:r>
              <a:rPr lang="en-US" altLang="en-US" sz="2600" dirty="0"/>
              <a:t> </a:t>
            </a:r>
          </a:p>
          <a:p>
            <a:pPr eaLnBrk="1" hangingPunct="1">
              <a:lnSpc>
                <a:spcPct val="90000"/>
              </a:lnSpc>
              <a:buFont typeface="Wingdings" panose="05000000000000000000" pitchFamily="2" charset="2"/>
              <a:buNone/>
            </a:pPr>
            <a:r>
              <a:rPr lang="en-US" altLang="en-US" sz="2600" dirty="0"/>
              <a:t>	(up to 90% cat &lt;1 y/o)</a:t>
            </a:r>
          </a:p>
          <a:p>
            <a:pPr eaLnBrk="1" hangingPunct="1">
              <a:lnSpc>
                <a:spcPct val="90000"/>
              </a:lnSpc>
            </a:pPr>
            <a:r>
              <a:rPr lang="en-US" altLang="en-US" sz="2600" dirty="0"/>
              <a:t>Cats are usually asymptomatic</a:t>
            </a:r>
          </a:p>
          <a:p>
            <a:pPr eaLnBrk="1" hangingPunct="1">
              <a:lnSpc>
                <a:spcPct val="90000"/>
              </a:lnSpc>
            </a:pPr>
            <a:r>
              <a:rPr lang="en-US" altLang="en-US" sz="2600" dirty="0"/>
              <a:t>Flea </a:t>
            </a:r>
            <a:r>
              <a:rPr lang="en-US" altLang="en-US" sz="2600" dirty="0" smtClean="0"/>
              <a:t>dirt (feces) </a:t>
            </a:r>
            <a:endParaRPr lang="en-US" altLang="en-US" sz="2600" dirty="0"/>
          </a:p>
        </p:txBody>
      </p:sp>
      <p:sp>
        <p:nvSpPr>
          <p:cNvPr id="52229" name="Text Box 6"/>
          <p:cNvSpPr txBox="1">
            <a:spLocks noChangeArrowheads="1"/>
          </p:cNvSpPr>
          <p:nvPr/>
        </p:nvSpPr>
        <p:spPr bwMode="auto">
          <a:xfrm>
            <a:off x="0" y="6457890"/>
            <a:ext cx="1219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pPr>
              <a:spcBef>
                <a:spcPct val="50000"/>
              </a:spcBef>
            </a:pPr>
            <a:r>
              <a:rPr lang="en-US" altLang="en-US" sz="1000" dirty="0" err="1"/>
              <a:t>Skerget</a:t>
            </a:r>
            <a:r>
              <a:rPr lang="en-US" altLang="en-US" sz="1000" dirty="0"/>
              <a:t> M, </a:t>
            </a:r>
            <a:r>
              <a:rPr lang="en-US" altLang="en-US" sz="1000" dirty="0" err="1"/>
              <a:t>Wenisch</a:t>
            </a:r>
            <a:r>
              <a:rPr lang="en-US" altLang="en-US" sz="1000" dirty="0"/>
              <a:t> C, </a:t>
            </a:r>
            <a:r>
              <a:rPr lang="en-US" altLang="en-US" sz="1000" dirty="0" err="1"/>
              <a:t>Daxboeck</a:t>
            </a:r>
            <a:r>
              <a:rPr lang="en-US" altLang="en-US" sz="1000" dirty="0"/>
              <a:t> F, Krause R, Haberl R, </a:t>
            </a:r>
            <a:r>
              <a:rPr lang="en-US" altLang="en-US" sz="1000" dirty="0" err="1"/>
              <a:t>Stuenzner</a:t>
            </a:r>
            <a:r>
              <a:rPr lang="en-US" altLang="en-US" sz="1000" dirty="0"/>
              <a:t> D. Cat or dog ownership and </a:t>
            </a:r>
            <a:r>
              <a:rPr lang="en-US" altLang="en-US" sz="1000" dirty="0" err="1"/>
              <a:t>seroprevalence</a:t>
            </a:r>
            <a:r>
              <a:rPr lang="en-US" altLang="en-US" sz="1000" dirty="0"/>
              <a:t> of </a:t>
            </a:r>
            <a:r>
              <a:rPr lang="en-US" altLang="en-US" sz="1000" dirty="0" err="1"/>
              <a:t>ehrlichiosis</a:t>
            </a:r>
            <a:r>
              <a:rPr lang="en-US" altLang="en-US" sz="1000" dirty="0"/>
              <a:t>, Q fever, and cat-scratch disease. </a:t>
            </a:r>
            <a:r>
              <a:rPr lang="en-US" altLang="en-US" sz="1000" dirty="0" err="1"/>
              <a:t>Emerg</a:t>
            </a:r>
            <a:r>
              <a:rPr lang="en-US" altLang="en-US" sz="1000" dirty="0"/>
              <a:t> Infect Dis [9:10] 2003 Oct [</a:t>
            </a:r>
            <a:r>
              <a:rPr lang="en-US" altLang="en-US" sz="1000" i="1" dirty="0"/>
              <a:t>8/7/07</a:t>
            </a:r>
            <a:r>
              <a:rPr lang="en-US" altLang="en-US" sz="1000" dirty="0"/>
              <a:t>]. Available from: URL: http://www.cdc.gov/ncidod/EID/vol9no10/03-0206.htm </a:t>
            </a:r>
          </a:p>
        </p:txBody>
      </p:sp>
      <p:sp>
        <p:nvSpPr>
          <p:cNvPr id="52230" name="Rectangle 7"/>
          <p:cNvSpPr>
            <a:spLocks noChangeArrowheads="1"/>
          </p:cNvSpPr>
          <p:nvPr/>
        </p:nvSpPr>
        <p:spPr bwMode="auto">
          <a:xfrm>
            <a:off x="339626" y="4921190"/>
            <a:ext cx="303312" cy="271462"/>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endParaRPr lang="en-US" altLang="en-US"/>
          </a:p>
        </p:txBody>
      </p:sp>
    </p:spTree>
    <p:extLst>
      <p:ext uri="{BB962C8B-B14F-4D97-AF65-F5344CB8AC3E}">
        <p14:creationId xmlns:p14="http://schemas.microsoft.com/office/powerpoint/2010/main" val="15073834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5" descr="CSD-L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626" y="1962090"/>
            <a:ext cx="5273774"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2"/>
          <p:cNvSpPr>
            <a:spLocks noGrp="1" noChangeArrowheads="1"/>
          </p:cNvSpPr>
          <p:nvPr>
            <p:ph type="title"/>
          </p:nvPr>
        </p:nvSpPr>
        <p:spPr>
          <a:xfrm>
            <a:off x="1012826" y="304800"/>
            <a:ext cx="4302125" cy="1216025"/>
          </a:xfrm>
        </p:spPr>
        <p:txBody>
          <a:bodyPr/>
          <a:lstStyle/>
          <a:p>
            <a:pPr eaLnBrk="1" hangingPunct="1"/>
            <a:r>
              <a:rPr lang="en-US" altLang="en-US" sz="3400" b="1" dirty="0"/>
              <a:t>Cat Scratch Disease</a:t>
            </a:r>
          </a:p>
        </p:txBody>
      </p:sp>
      <p:sp>
        <p:nvSpPr>
          <p:cNvPr id="52228" name="Rectangle 3"/>
          <p:cNvSpPr>
            <a:spLocks noGrp="1" noChangeArrowheads="1"/>
          </p:cNvSpPr>
          <p:nvPr>
            <p:ph type="body" idx="1"/>
          </p:nvPr>
        </p:nvSpPr>
        <p:spPr>
          <a:xfrm>
            <a:off x="6254651" y="1520825"/>
            <a:ext cx="5613401" cy="4495800"/>
          </a:xfrm>
        </p:spPr>
        <p:txBody>
          <a:bodyPr>
            <a:normAutofit fontScale="92500" lnSpcReduction="20000"/>
          </a:bodyPr>
          <a:lstStyle/>
          <a:p>
            <a:pPr eaLnBrk="1" hangingPunct="1">
              <a:lnSpc>
                <a:spcPct val="90000"/>
              </a:lnSpc>
            </a:pPr>
            <a:r>
              <a:rPr lang="en-US" altLang="en-US" sz="2600" i="1" dirty="0" err="1"/>
              <a:t>Bartonella</a:t>
            </a:r>
            <a:r>
              <a:rPr lang="en-US" altLang="en-US" sz="2600" i="1" dirty="0"/>
              <a:t> </a:t>
            </a:r>
            <a:r>
              <a:rPr lang="en-US" altLang="en-US" sz="2600" i="1" dirty="0" err="1"/>
              <a:t>henselae</a:t>
            </a:r>
            <a:r>
              <a:rPr lang="en-US" altLang="en-US" sz="2600" dirty="0"/>
              <a:t> </a:t>
            </a:r>
          </a:p>
          <a:p>
            <a:pPr eaLnBrk="1" hangingPunct="1">
              <a:lnSpc>
                <a:spcPct val="90000"/>
              </a:lnSpc>
            </a:pPr>
            <a:r>
              <a:rPr lang="en-US" altLang="en-US" sz="2600" dirty="0"/>
              <a:t>Bitten or scratched </a:t>
            </a:r>
            <a:r>
              <a:rPr lang="en-US" altLang="en-US" sz="2600" dirty="0" smtClean="0"/>
              <a:t>by </a:t>
            </a:r>
            <a:r>
              <a:rPr lang="en-US" altLang="en-US" sz="2600" dirty="0"/>
              <a:t>an infected cat </a:t>
            </a:r>
            <a:endParaRPr lang="en-US" altLang="en-US" sz="2600" dirty="0" smtClean="0"/>
          </a:p>
          <a:p>
            <a:r>
              <a:rPr lang="en-US" altLang="en-US" sz="2600" dirty="0" smtClean="0"/>
              <a:t>Also shown to be directly transmitted from a flea or ticks bite</a:t>
            </a:r>
            <a:endParaRPr lang="en-US" altLang="en-US" sz="2600" dirty="0"/>
          </a:p>
          <a:p>
            <a:pPr eaLnBrk="1" hangingPunct="1">
              <a:lnSpc>
                <a:spcPct val="90000"/>
              </a:lnSpc>
            </a:pPr>
            <a:r>
              <a:rPr lang="en-US" altLang="en-US" sz="2600" dirty="0"/>
              <a:t>Annual incidence: </a:t>
            </a:r>
            <a:r>
              <a:rPr lang="en-US" altLang="en-US" sz="2600" dirty="0" smtClean="0"/>
              <a:t>9.3 </a:t>
            </a:r>
            <a:r>
              <a:rPr lang="en-US" altLang="en-US" sz="2600" dirty="0"/>
              <a:t>per </a:t>
            </a:r>
            <a:r>
              <a:rPr lang="en-US" altLang="en-US" sz="2600" dirty="0" smtClean="0"/>
              <a:t>100,000</a:t>
            </a:r>
          </a:p>
          <a:p>
            <a:pPr eaLnBrk="1" hangingPunct="1">
              <a:lnSpc>
                <a:spcPct val="90000"/>
              </a:lnSpc>
            </a:pPr>
            <a:r>
              <a:rPr lang="en-US" altLang="en-US" sz="2600" dirty="0" smtClean="0"/>
              <a:t>About 25,000 case annually in U.S.</a:t>
            </a:r>
            <a:endParaRPr lang="en-US" altLang="en-US" sz="2600" dirty="0"/>
          </a:p>
          <a:p>
            <a:pPr eaLnBrk="1" hangingPunct="1">
              <a:lnSpc>
                <a:spcPct val="90000"/>
              </a:lnSpc>
            </a:pPr>
            <a:r>
              <a:rPr lang="en-US" altLang="en-US" sz="2600" dirty="0"/>
              <a:t>4 – 6% seropositive in the U.S.</a:t>
            </a:r>
          </a:p>
          <a:p>
            <a:pPr eaLnBrk="1" hangingPunct="1">
              <a:lnSpc>
                <a:spcPct val="90000"/>
              </a:lnSpc>
            </a:pPr>
            <a:r>
              <a:rPr lang="en-US" altLang="en-US" sz="2600" dirty="0"/>
              <a:t>Peak incidence: fall and early winter</a:t>
            </a:r>
          </a:p>
          <a:p>
            <a:pPr eaLnBrk="1" hangingPunct="1">
              <a:lnSpc>
                <a:spcPct val="90000"/>
              </a:lnSpc>
            </a:pPr>
            <a:r>
              <a:rPr lang="en-US" altLang="en-US" sz="2600" dirty="0"/>
              <a:t>40% of cats carry </a:t>
            </a:r>
            <a:r>
              <a:rPr lang="en-US" altLang="en-US" sz="2600" i="1" dirty="0"/>
              <a:t>B. </a:t>
            </a:r>
            <a:r>
              <a:rPr lang="en-US" altLang="en-US" sz="2600" i="1" dirty="0" err="1"/>
              <a:t>henselae</a:t>
            </a:r>
            <a:r>
              <a:rPr lang="en-US" altLang="en-US" sz="2600" dirty="0"/>
              <a:t> </a:t>
            </a:r>
          </a:p>
          <a:p>
            <a:pPr eaLnBrk="1" hangingPunct="1">
              <a:lnSpc>
                <a:spcPct val="90000"/>
              </a:lnSpc>
              <a:buFont typeface="Wingdings" panose="05000000000000000000" pitchFamily="2" charset="2"/>
              <a:buNone/>
            </a:pPr>
            <a:r>
              <a:rPr lang="en-US" altLang="en-US" sz="2600" dirty="0"/>
              <a:t>	(up to 90% cat &lt;1 y/o)</a:t>
            </a:r>
          </a:p>
          <a:p>
            <a:pPr eaLnBrk="1" hangingPunct="1">
              <a:lnSpc>
                <a:spcPct val="90000"/>
              </a:lnSpc>
            </a:pPr>
            <a:r>
              <a:rPr lang="en-US" altLang="en-US" sz="2600" dirty="0"/>
              <a:t>Cats are usually asymptomatic</a:t>
            </a:r>
          </a:p>
          <a:p>
            <a:pPr eaLnBrk="1" hangingPunct="1">
              <a:lnSpc>
                <a:spcPct val="90000"/>
              </a:lnSpc>
            </a:pPr>
            <a:r>
              <a:rPr lang="en-US" altLang="en-US" sz="2600" dirty="0"/>
              <a:t>Flea </a:t>
            </a:r>
            <a:r>
              <a:rPr lang="en-US" altLang="en-US" sz="2600" dirty="0" smtClean="0"/>
              <a:t>dirt (feces) </a:t>
            </a:r>
            <a:endParaRPr lang="en-US" altLang="en-US" sz="2600" dirty="0"/>
          </a:p>
        </p:txBody>
      </p:sp>
      <p:sp>
        <p:nvSpPr>
          <p:cNvPr id="52229" name="Text Box 6"/>
          <p:cNvSpPr txBox="1">
            <a:spLocks noChangeArrowheads="1"/>
          </p:cNvSpPr>
          <p:nvPr/>
        </p:nvSpPr>
        <p:spPr bwMode="auto">
          <a:xfrm>
            <a:off x="0" y="6457890"/>
            <a:ext cx="1219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pPr>
              <a:spcBef>
                <a:spcPct val="50000"/>
              </a:spcBef>
            </a:pPr>
            <a:r>
              <a:rPr lang="en-US" altLang="en-US" sz="1000" dirty="0" err="1"/>
              <a:t>Skerget</a:t>
            </a:r>
            <a:r>
              <a:rPr lang="en-US" altLang="en-US" sz="1000" dirty="0"/>
              <a:t> M, </a:t>
            </a:r>
            <a:r>
              <a:rPr lang="en-US" altLang="en-US" sz="1000" dirty="0" err="1"/>
              <a:t>Wenisch</a:t>
            </a:r>
            <a:r>
              <a:rPr lang="en-US" altLang="en-US" sz="1000" dirty="0"/>
              <a:t> C, </a:t>
            </a:r>
            <a:r>
              <a:rPr lang="en-US" altLang="en-US" sz="1000" dirty="0" err="1"/>
              <a:t>Daxboeck</a:t>
            </a:r>
            <a:r>
              <a:rPr lang="en-US" altLang="en-US" sz="1000" dirty="0"/>
              <a:t> F, Krause R, Haberl R, </a:t>
            </a:r>
            <a:r>
              <a:rPr lang="en-US" altLang="en-US" sz="1000" dirty="0" err="1"/>
              <a:t>Stuenzner</a:t>
            </a:r>
            <a:r>
              <a:rPr lang="en-US" altLang="en-US" sz="1000" dirty="0"/>
              <a:t> D. Cat or dog ownership and </a:t>
            </a:r>
            <a:r>
              <a:rPr lang="en-US" altLang="en-US" sz="1000" dirty="0" err="1"/>
              <a:t>seroprevalence</a:t>
            </a:r>
            <a:r>
              <a:rPr lang="en-US" altLang="en-US" sz="1000" dirty="0"/>
              <a:t> of </a:t>
            </a:r>
            <a:r>
              <a:rPr lang="en-US" altLang="en-US" sz="1000" dirty="0" err="1"/>
              <a:t>ehrlichiosis</a:t>
            </a:r>
            <a:r>
              <a:rPr lang="en-US" altLang="en-US" sz="1000" dirty="0"/>
              <a:t>, Q fever, and cat-scratch disease. </a:t>
            </a:r>
            <a:r>
              <a:rPr lang="en-US" altLang="en-US" sz="1000" dirty="0" err="1"/>
              <a:t>Emerg</a:t>
            </a:r>
            <a:r>
              <a:rPr lang="en-US" altLang="en-US" sz="1000" dirty="0"/>
              <a:t> Infect Dis [9:10] 2003 Oct [</a:t>
            </a:r>
            <a:r>
              <a:rPr lang="en-US" altLang="en-US" sz="1000" i="1" dirty="0"/>
              <a:t>8/7/07</a:t>
            </a:r>
            <a:r>
              <a:rPr lang="en-US" altLang="en-US" sz="1000" dirty="0"/>
              <a:t>]. Available from: URL: http://www.cdc.gov/ncidod/EID/vol9no10/03-0206.htm </a:t>
            </a:r>
          </a:p>
        </p:txBody>
      </p:sp>
      <p:sp>
        <p:nvSpPr>
          <p:cNvPr id="52230" name="Rectangle 7"/>
          <p:cNvSpPr>
            <a:spLocks noChangeArrowheads="1"/>
          </p:cNvSpPr>
          <p:nvPr/>
        </p:nvSpPr>
        <p:spPr bwMode="auto">
          <a:xfrm>
            <a:off x="339626" y="4921190"/>
            <a:ext cx="303312" cy="271462"/>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endParaRPr lang="en-US" altLang="en-US"/>
          </a:p>
        </p:txBody>
      </p:sp>
      <p:sp>
        <p:nvSpPr>
          <p:cNvPr id="2" name="Right Arrow Callout 1"/>
          <p:cNvSpPr/>
          <p:nvPr/>
        </p:nvSpPr>
        <p:spPr>
          <a:xfrm>
            <a:off x="828675" y="640619"/>
            <a:ext cx="5425976" cy="3792476"/>
          </a:xfrm>
          <a:prstGeom prst="rightArrowCallout">
            <a:avLst>
              <a:gd name="adj1" fmla="val 15205"/>
              <a:gd name="adj2" fmla="val 17465"/>
              <a:gd name="adj3" fmla="val 25000"/>
              <a:gd name="adj4" fmla="val 6497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The flea is the definitive host.  Get rid of the flea and no longer at risk for cat scratch disease.  Regularly use your veterinarian recommended flea and tick control.</a:t>
            </a:r>
            <a:endParaRPr lang="en-US" sz="2400" dirty="0">
              <a:solidFill>
                <a:schemeClr val="tx1"/>
              </a:solidFill>
            </a:endParaRPr>
          </a:p>
        </p:txBody>
      </p:sp>
    </p:spTree>
    <p:extLst>
      <p:ext uri="{BB962C8B-B14F-4D97-AF65-F5344CB8AC3E}">
        <p14:creationId xmlns:p14="http://schemas.microsoft.com/office/powerpoint/2010/main" val="11227410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5" descr="CSD-L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626" y="1962090"/>
            <a:ext cx="5273774" cy="323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2"/>
          <p:cNvSpPr>
            <a:spLocks noGrp="1" noChangeArrowheads="1"/>
          </p:cNvSpPr>
          <p:nvPr>
            <p:ph type="title"/>
          </p:nvPr>
        </p:nvSpPr>
        <p:spPr>
          <a:xfrm>
            <a:off x="1012826" y="304800"/>
            <a:ext cx="4302125" cy="1216025"/>
          </a:xfrm>
        </p:spPr>
        <p:txBody>
          <a:bodyPr/>
          <a:lstStyle/>
          <a:p>
            <a:pPr eaLnBrk="1" hangingPunct="1"/>
            <a:r>
              <a:rPr lang="en-US" altLang="en-US" sz="3400" b="1" dirty="0"/>
              <a:t>Cat Scratch Disease</a:t>
            </a:r>
          </a:p>
        </p:txBody>
      </p:sp>
      <p:sp>
        <p:nvSpPr>
          <p:cNvPr id="52228" name="Rectangle 3"/>
          <p:cNvSpPr>
            <a:spLocks noGrp="1" noChangeArrowheads="1"/>
          </p:cNvSpPr>
          <p:nvPr>
            <p:ph type="body" idx="1"/>
          </p:nvPr>
        </p:nvSpPr>
        <p:spPr>
          <a:xfrm>
            <a:off x="6254651" y="1520825"/>
            <a:ext cx="5613401" cy="4495800"/>
          </a:xfrm>
        </p:spPr>
        <p:txBody>
          <a:bodyPr>
            <a:normAutofit fontScale="92500" lnSpcReduction="20000"/>
          </a:bodyPr>
          <a:lstStyle/>
          <a:p>
            <a:pPr eaLnBrk="1" hangingPunct="1">
              <a:lnSpc>
                <a:spcPct val="90000"/>
              </a:lnSpc>
            </a:pPr>
            <a:r>
              <a:rPr lang="en-US" altLang="en-US" sz="2600" i="1" dirty="0" err="1"/>
              <a:t>Bartonella</a:t>
            </a:r>
            <a:r>
              <a:rPr lang="en-US" altLang="en-US" sz="2600" i="1" dirty="0"/>
              <a:t> </a:t>
            </a:r>
            <a:r>
              <a:rPr lang="en-US" altLang="en-US" sz="2600" i="1" dirty="0" err="1"/>
              <a:t>henselae</a:t>
            </a:r>
            <a:r>
              <a:rPr lang="en-US" altLang="en-US" sz="2600" dirty="0"/>
              <a:t> </a:t>
            </a:r>
          </a:p>
          <a:p>
            <a:pPr eaLnBrk="1" hangingPunct="1">
              <a:lnSpc>
                <a:spcPct val="90000"/>
              </a:lnSpc>
            </a:pPr>
            <a:r>
              <a:rPr lang="en-US" altLang="en-US" sz="2600" dirty="0"/>
              <a:t>Bitten or scratched </a:t>
            </a:r>
            <a:r>
              <a:rPr lang="en-US" altLang="en-US" sz="2600" dirty="0" smtClean="0"/>
              <a:t>by </a:t>
            </a:r>
            <a:r>
              <a:rPr lang="en-US" altLang="en-US" sz="2600" dirty="0"/>
              <a:t>an infected cat </a:t>
            </a:r>
            <a:endParaRPr lang="en-US" altLang="en-US" sz="2600" dirty="0" smtClean="0"/>
          </a:p>
          <a:p>
            <a:r>
              <a:rPr lang="en-US" altLang="en-US" sz="2600" dirty="0" smtClean="0"/>
              <a:t>Also shown to be directly transmitted from a flea or ticks bite</a:t>
            </a:r>
            <a:endParaRPr lang="en-US" altLang="en-US" sz="2600" dirty="0"/>
          </a:p>
          <a:p>
            <a:pPr eaLnBrk="1" hangingPunct="1">
              <a:lnSpc>
                <a:spcPct val="90000"/>
              </a:lnSpc>
            </a:pPr>
            <a:r>
              <a:rPr lang="en-US" altLang="en-US" sz="2600" dirty="0"/>
              <a:t>Annual incidence: </a:t>
            </a:r>
            <a:r>
              <a:rPr lang="en-US" altLang="en-US" sz="2600" dirty="0" smtClean="0"/>
              <a:t>9.3 </a:t>
            </a:r>
            <a:r>
              <a:rPr lang="en-US" altLang="en-US" sz="2600" dirty="0"/>
              <a:t>per </a:t>
            </a:r>
            <a:r>
              <a:rPr lang="en-US" altLang="en-US" sz="2600" dirty="0" smtClean="0"/>
              <a:t>100,000</a:t>
            </a:r>
          </a:p>
          <a:p>
            <a:pPr eaLnBrk="1" hangingPunct="1">
              <a:lnSpc>
                <a:spcPct val="90000"/>
              </a:lnSpc>
            </a:pPr>
            <a:r>
              <a:rPr lang="en-US" altLang="en-US" sz="2600" dirty="0" smtClean="0"/>
              <a:t>About 25,000 case annually in U.S.</a:t>
            </a:r>
            <a:endParaRPr lang="en-US" altLang="en-US" sz="2600" dirty="0"/>
          </a:p>
          <a:p>
            <a:pPr eaLnBrk="1" hangingPunct="1">
              <a:lnSpc>
                <a:spcPct val="90000"/>
              </a:lnSpc>
            </a:pPr>
            <a:r>
              <a:rPr lang="en-US" altLang="en-US" sz="2600" dirty="0"/>
              <a:t>4 – 6% seropositive in the U.S.</a:t>
            </a:r>
          </a:p>
          <a:p>
            <a:pPr eaLnBrk="1" hangingPunct="1">
              <a:lnSpc>
                <a:spcPct val="90000"/>
              </a:lnSpc>
            </a:pPr>
            <a:r>
              <a:rPr lang="en-US" altLang="en-US" sz="2600" dirty="0"/>
              <a:t>Peak incidence: fall and early winter</a:t>
            </a:r>
          </a:p>
          <a:p>
            <a:pPr eaLnBrk="1" hangingPunct="1">
              <a:lnSpc>
                <a:spcPct val="90000"/>
              </a:lnSpc>
            </a:pPr>
            <a:r>
              <a:rPr lang="en-US" altLang="en-US" sz="2600" dirty="0"/>
              <a:t>40% of cats carry </a:t>
            </a:r>
            <a:r>
              <a:rPr lang="en-US" altLang="en-US" sz="2600" i="1" dirty="0"/>
              <a:t>B. </a:t>
            </a:r>
            <a:r>
              <a:rPr lang="en-US" altLang="en-US" sz="2600" i="1" dirty="0" err="1"/>
              <a:t>henselae</a:t>
            </a:r>
            <a:r>
              <a:rPr lang="en-US" altLang="en-US" sz="2600" dirty="0"/>
              <a:t> </a:t>
            </a:r>
          </a:p>
          <a:p>
            <a:pPr eaLnBrk="1" hangingPunct="1">
              <a:lnSpc>
                <a:spcPct val="90000"/>
              </a:lnSpc>
              <a:buFont typeface="Wingdings" panose="05000000000000000000" pitchFamily="2" charset="2"/>
              <a:buNone/>
            </a:pPr>
            <a:r>
              <a:rPr lang="en-US" altLang="en-US" sz="2600" dirty="0"/>
              <a:t>	(up to 90% cat &lt;1 y/o)</a:t>
            </a:r>
          </a:p>
          <a:p>
            <a:pPr eaLnBrk="1" hangingPunct="1">
              <a:lnSpc>
                <a:spcPct val="90000"/>
              </a:lnSpc>
            </a:pPr>
            <a:r>
              <a:rPr lang="en-US" altLang="en-US" sz="2600" dirty="0"/>
              <a:t>Cats are usually asymptomatic</a:t>
            </a:r>
          </a:p>
          <a:p>
            <a:pPr eaLnBrk="1" hangingPunct="1">
              <a:lnSpc>
                <a:spcPct val="90000"/>
              </a:lnSpc>
            </a:pPr>
            <a:r>
              <a:rPr lang="en-US" altLang="en-US" sz="2600" dirty="0"/>
              <a:t>Flea </a:t>
            </a:r>
            <a:r>
              <a:rPr lang="en-US" altLang="en-US" sz="2600" dirty="0" smtClean="0"/>
              <a:t>dirt (feces) </a:t>
            </a:r>
            <a:endParaRPr lang="en-US" altLang="en-US" sz="2600" dirty="0"/>
          </a:p>
        </p:txBody>
      </p:sp>
      <p:sp>
        <p:nvSpPr>
          <p:cNvPr id="52229" name="Text Box 6"/>
          <p:cNvSpPr txBox="1">
            <a:spLocks noChangeArrowheads="1"/>
          </p:cNvSpPr>
          <p:nvPr/>
        </p:nvSpPr>
        <p:spPr bwMode="auto">
          <a:xfrm>
            <a:off x="0" y="6457890"/>
            <a:ext cx="12192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pPr>
              <a:spcBef>
                <a:spcPct val="50000"/>
              </a:spcBef>
            </a:pPr>
            <a:r>
              <a:rPr lang="en-US" altLang="en-US" sz="1000" dirty="0" err="1"/>
              <a:t>Skerget</a:t>
            </a:r>
            <a:r>
              <a:rPr lang="en-US" altLang="en-US" sz="1000" dirty="0"/>
              <a:t> M, </a:t>
            </a:r>
            <a:r>
              <a:rPr lang="en-US" altLang="en-US" sz="1000" dirty="0" err="1"/>
              <a:t>Wenisch</a:t>
            </a:r>
            <a:r>
              <a:rPr lang="en-US" altLang="en-US" sz="1000" dirty="0"/>
              <a:t> C, </a:t>
            </a:r>
            <a:r>
              <a:rPr lang="en-US" altLang="en-US" sz="1000" dirty="0" err="1"/>
              <a:t>Daxboeck</a:t>
            </a:r>
            <a:r>
              <a:rPr lang="en-US" altLang="en-US" sz="1000" dirty="0"/>
              <a:t> F, Krause R, Haberl R, </a:t>
            </a:r>
            <a:r>
              <a:rPr lang="en-US" altLang="en-US" sz="1000" dirty="0" err="1"/>
              <a:t>Stuenzner</a:t>
            </a:r>
            <a:r>
              <a:rPr lang="en-US" altLang="en-US" sz="1000" dirty="0"/>
              <a:t> D. Cat or dog ownership and </a:t>
            </a:r>
            <a:r>
              <a:rPr lang="en-US" altLang="en-US" sz="1000" dirty="0" err="1"/>
              <a:t>seroprevalence</a:t>
            </a:r>
            <a:r>
              <a:rPr lang="en-US" altLang="en-US" sz="1000" dirty="0"/>
              <a:t> of </a:t>
            </a:r>
            <a:r>
              <a:rPr lang="en-US" altLang="en-US" sz="1000" dirty="0" err="1"/>
              <a:t>ehrlichiosis</a:t>
            </a:r>
            <a:r>
              <a:rPr lang="en-US" altLang="en-US" sz="1000" dirty="0"/>
              <a:t>, Q fever, and cat-scratch disease. </a:t>
            </a:r>
            <a:r>
              <a:rPr lang="en-US" altLang="en-US" sz="1000" dirty="0" err="1"/>
              <a:t>Emerg</a:t>
            </a:r>
            <a:r>
              <a:rPr lang="en-US" altLang="en-US" sz="1000" dirty="0"/>
              <a:t> Infect Dis [9:10] 2003 Oct [</a:t>
            </a:r>
            <a:r>
              <a:rPr lang="en-US" altLang="en-US" sz="1000" i="1" dirty="0"/>
              <a:t>8/7/07</a:t>
            </a:r>
            <a:r>
              <a:rPr lang="en-US" altLang="en-US" sz="1000" dirty="0"/>
              <a:t>]. Available from: URL: http://www.cdc.gov/ncidod/EID/vol9no10/03-0206.htm </a:t>
            </a:r>
          </a:p>
        </p:txBody>
      </p:sp>
      <p:sp>
        <p:nvSpPr>
          <p:cNvPr id="52230" name="Rectangle 7"/>
          <p:cNvSpPr>
            <a:spLocks noChangeArrowheads="1"/>
          </p:cNvSpPr>
          <p:nvPr/>
        </p:nvSpPr>
        <p:spPr bwMode="auto">
          <a:xfrm>
            <a:off x="339626" y="4921190"/>
            <a:ext cx="303312" cy="271462"/>
          </a:xfrm>
          <a:prstGeom prst="rect">
            <a:avLst/>
          </a:prstGeom>
          <a:solidFill>
            <a:srgbClr val="5F5F5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endParaRPr lang="en-US" altLang="en-US"/>
          </a:p>
        </p:txBody>
      </p:sp>
      <p:sp>
        <p:nvSpPr>
          <p:cNvPr id="2" name="Right Arrow Callout 1"/>
          <p:cNvSpPr/>
          <p:nvPr/>
        </p:nvSpPr>
        <p:spPr>
          <a:xfrm>
            <a:off x="828675" y="640619"/>
            <a:ext cx="5425976" cy="3792476"/>
          </a:xfrm>
          <a:prstGeom prst="rightArrowCallout">
            <a:avLst>
              <a:gd name="adj1" fmla="val 15205"/>
              <a:gd name="adj2" fmla="val 17465"/>
              <a:gd name="adj3" fmla="val 25000"/>
              <a:gd name="adj4" fmla="val 6497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The flea is the definitive host.  Get rid of the flea and no longer at risk for cat scratch disease.  Regularly use your veterinarian recommended flea and tick control.</a:t>
            </a:r>
            <a:endParaRPr lang="en-US" sz="2400" dirty="0">
              <a:solidFill>
                <a:schemeClr val="tx1"/>
              </a:solidFill>
            </a:endParaRPr>
          </a:p>
        </p:txBody>
      </p:sp>
      <p:sp>
        <p:nvSpPr>
          <p:cNvPr id="3" name="TextBox 2"/>
          <p:cNvSpPr txBox="1"/>
          <p:nvPr/>
        </p:nvSpPr>
        <p:spPr>
          <a:xfrm>
            <a:off x="828675" y="4519588"/>
            <a:ext cx="3543300" cy="1569660"/>
          </a:xfrm>
          <a:prstGeom prst="rect">
            <a:avLst/>
          </a:prstGeom>
          <a:solidFill>
            <a:srgbClr val="FFFF00"/>
          </a:solidFill>
        </p:spPr>
        <p:txBody>
          <a:bodyPr wrap="square" rtlCol="0">
            <a:spAutoFit/>
          </a:bodyPr>
          <a:lstStyle/>
          <a:p>
            <a:r>
              <a:rPr lang="en-US" sz="2400" dirty="0" smtClean="0"/>
              <a:t>In some areas, fleas are now resistant to certain flea and tick prevention.  Check with a local expert.</a:t>
            </a:r>
            <a:endParaRPr lang="en-US" sz="2400" dirty="0"/>
          </a:p>
        </p:txBody>
      </p:sp>
    </p:spTree>
    <p:extLst>
      <p:ext uri="{BB962C8B-B14F-4D97-AF65-F5344CB8AC3E}">
        <p14:creationId xmlns:p14="http://schemas.microsoft.com/office/powerpoint/2010/main" val="12054792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US" altLang="en-US" sz="3400" b="1" dirty="0"/>
              <a:t>Cat Scratch Disease</a:t>
            </a:r>
            <a:br>
              <a:rPr lang="en-US" altLang="en-US" sz="3400" b="1" dirty="0"/>
            </a:br>
            <a:r>
              <a:rPr lang="en-US" altLang="en-US" sz="3400" b="1" dirty="0"/>
              <a:t>Diagnosis</a:t>
            </a:r>
          </a:p>
        </p:txBody>
      </p:sp>
      <p:sp>
        <p:nvSpPr>
          <p:cNvPr id="53251" name="Rectangle 3"/>
          <p:cNvSpPr>
            <a:spLocks noGrp="1" noChangeArrowheads="1"/>
          </p:cNvSpPr>
          <p:nvPr>
            <p:ph type="body" idx="1"/>
          </p:nvPr>
        </p:nvSpPr>
        <p:spPr>
          <a:xfrm>
            <a:off x="466725" y="1690688"/>
            <a:ext cx="6705600" cy="4351338"/>
          </a:xfrm>
        </p:spPr>
        <p:txBody>
          <a:bodyPr>
            <a:normAutofit/>
          </a:bodyPr>
          <a:lstStyle/>
          <a:p>
            <a:pPr eaLnBrk="1" hangingPunct="1"/>
            <a:r>
              <a:rPr lang="en-US" altLang="en-US" sz="2600" dirty="0" smtClean="0"/>
              <a:t>Many are asymptomatic or have very mild symptoms</a:t>
            </a:r>
          </a:p>
          <a:p>
            <a:pPr eaLnBrk="1" hangingPunct="1"/>
            <a:r>
              <a:rPr lang="en-US" altLang="en-US" sz="2600" dirty="0" smtClean="0"/>
              <a:t>LAD </a:t>
            </a:r>
            <a:r>
              <a:rPr lang="en-US" altLang="en-US" sz="2600" dirty="0"/>
              <a:t>(90%) develops </a:t>
            </a:r>
            <a:r>
              <a:rPr lang="en-US" altLang="en-US" sz="2600" dirty="0" smtClean="0"/>
              <a:t>in </a:t>
            </a:r>
            <a:r>
              <a:rPr lang="en-US" altLang="en-US" sz="2600" dirty="0"/>
              <a:t>~2 weeks</a:t>
            </a:r>
          </a:p>
          <a:p>
            <a:pPr eaLnBrk="1" hangingPunct="1"/>
            <a:r>
              <a:rPr lang="en-US" altLang="en-US" sz="2600" dirty="0"/>
              <a:t>Fever (33%), headache, </a:t>
            </a:r>
            <a:r>
              <a:rPr lang="en-US" altLang="en-US" sz="2600" dirty="0" smtClean="0"/>
              <a:t>fatigue</a:t>
            </a:r>
            <a:r>
              <a:rPr lang="en-US" altLang="en-US" sz="2600" dirty="0"/>
              <a:t>, and a poor appetite</a:t>
            </a:r>
          </a:p>
          <a:p>
            <a:pPr eaLnBrk="1" hangingPunct="1"/>
            <a:r>
              <a:rPr lang="en-US" altLang="en-US" sz="2600" dirty="0" err="1"/>
              <a:t>Splenomegally</a:t>
            </a:r>
            <a:r>
              <a:rPr lang="en-US" altLang="en-US" sz="2600" dirty="0"/>
              <a:t> (12%, 50% children)</a:t>
            </a:r>
          </a:p>
          <a:p>
            <a:pPr eaLnBrk="1" hangingPunct="1"/>
            <a:r>
              <a:rPr lang="en-US" altLang="en-US" sz="2600" dirty="0"/>
              <a:t>Rare: bacillary </a:t>
            </a:r>
            <a:r>
              <a:rPr lang="en-US" altLang="en-US" sz="2600" dirty="0" err="1"/>
              <a:t>angiomatosis</a:t>
            </a:r>
            <a:r>
              <a:rPr lang="en-US" altLang="en-US" sz="2600" dirty="0"/>
              <a:t> and Parinaud's </a:t>
            </a:r>
            <a:r>
              <a:rPr lang="en-US" altLang="en-US" sz="2600" dirty="0" err="1"/>
              <a:t>oculoglandular</a:t>
            </a:r>
            <a:r>
              <a:rPr lang="en-US" altLang="en-US" sz="2600" dirty="0"/>
              <a:t> syndrome (2-3%)</a:t>
            </a:r>
          </a:p>
          <a:p>
            <a:pPr eaLnBrk="1" hangingPunct="1"/>
            <a:r>
              <a:rPr lang="en-US" altLang="en-US" sz="2600" dirty="0"/>
              <a:t>Immunocompromised patients at highest risk</a:t>
            </a:r>
          </a:p>
          <a:p>
            <a:pPr eaLnBrk="1" hangingPunct="1"/>
            <a:endParaRPr lang="en-US" altLang="en-US" sz="2600" dirty="0"/>
          </a:p>
        </p:txBody>
      </p:sp>
      <p:pic>
        <p:nvPicPr>
          <p:cNvPr id="532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056" y="571499"/>
            <a:ext cx="4221956"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01210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ltLang="en-US" sz="3400" b="1" dirty="0"/>
              <a:t>Cat Scratch </a:t>
            </a:r>
            <a:r>
              <a:rPr lang="en-US" altLang="en-US" sz="3400" b="1" dirty="0" smtClean="0"/>
              <a:t>Disease – Treatment (Humans)</a:t>
            </a:r>
            <a:endParaRPr lang="en-US" altLang="en-US" sz="3400" b="1" dirty="0"/>
          </a:p>
        </p:txBody>
      </p:sp>
      <p:sp>
        <p:nvSpPr>
          <p:cNvPr id="54275" name="Rectangle 3"/>
          <p:cNvSpPr>
            <a:spLocks noGrp="1" noChangeArrowheads="1"/>
          </p:cNvSpPr>
          <p:nvPr>
            <p:ph type="body" idx="1"/>
          </p:nvPr>
        </p:nvSpPr>
        <p:spPr>
          <a:xfrm>
            <a:off x="438150" y="1463273"/>
            <a:ext cx="8153400" cy="4267200"/>
          </a:xfrm>
        </p:spPr>
        <p:txBody>
          <a:bodyPr>
            <a:noAutofit/>
          </a:bodyPr>
          <a:lstStyle/>
          <a:p>
            <a:pPr eaLnBrk="1" hangingPunct="1">
              <a:lnSpc>
                <a:spcPct val="80000"/>
              </a:lnSpc>
            </a:pPr>
            <a:r>
              <a:rPr lang="en-US" altLang="en-US" sz="2200" dirty="0"/>
              <a:t>Most self-limited</a:t>
            </a:r>
          </a:p>
          <a:p>
            <a:pPr eaLnBrk="1" hangingPunct="1">
              <a:lnSpc>
                <a:spcPct val="80000"/>
              </a:lnSpc>
              <a:buFont typeface="Wingdings" panose="05000000000000000000" pitchFamily="2" charset="2"/>
              <a:buNone/>
            </a:pPr>
            <a:r>
              <a:rPr lang="en-US" altLang="en-US" sz="2200" dirty="0"/>
              <a:t>	(5-14% can disseminate to liver, spleen, or eye if untreated)</a:t>
            </a:r>
          </a:p>
          <a:p>
            <a:pPr eaLnBrk="1" hangingPunct="1">
              <a:lnSpc>
                <a:spcPct val="80000"/>
              </a:lnSpc>
            </a:pPr>
            <a:r>
              <a:rPr lang="en-US" altLang="en-US" sz="2200" dirty="0"/>
              <a:t>Treat all symptomatic patients </a:t>
            </a:r>
            <a:r>
              <a:rPr lang="en-US" altLang="en-US" sz="2200" dirty="0" smtClean="0"/>
              <a:t>(</a:t>
            </a:r>
            <a:r>
              <a:rPr lang="en-US" altLang="en-US" sz="2200" dirty="0"/>
              <a:t>SOR IIB) </a:t>
            </a:r>
          </a:p>
          <a:p>
            <a:pPr lvl="1" eaLnBrk="1" hangingPunct="1">
              <a:lnSpc>
                <a:spcPct val="80000"/>
              </a:lnSpc>
            </a:pPr>
            <a:r>
              <a:rPr lang="en-US" altLang="en-US" sz="2200" dirty="0"/>
              <a:t>Azithromycin: 500mg x1, then 250mg </a:t>
            </a:r>
            <a:r>
              <a:rPr lang="en-US" altLang="en-US" sz="2200" dirty="0" err="1"/>
              <a:t>qd</a:t>
            </a:r>
            <a:r>
              <a:rPr lang="en-US" altLang="en-US" sz="2200" dirty="0"/>
              <a:t> x4</a:t>
            </a:r>
          </a:p>
          <a:p>
            <a:pPr lvl="1" eaLnBrk="1" hangingPunct="1">
              <a:lnSpc>
                <a:spcPct val="80000"/>
              </a:lnSpc>
              <a:buFont typeface="Wingdings" panose="05000000000000000000" pitchFamily="2" charset="2"/>
              <a:buNone/>
            </a:pPr>
            <a:r>
              <a:rPr lang="en-US" altLang="en-US" sz="2200" dirty="0"/>
              <a:t>	(10mg/kg x1, then 5mg/kg </a:t>
            </a:r>
            <a:r>
              <a:rPr lang="en-US" altLang="en-US" sz="2200" dirty="0" err="1"/>
              <a:t>qd</a:t>
            </a:r>
            <a:r>
              <a:rPr lang="en-US" altLang="en-US" sz="2200" dirty="0"/>
              <a:t> x4)</a:t>
            </a:r>
          </a:p>
          <a:p>
            <a:pPr lvl="1" eaLnBrk="1" hangingPunct="1">
              <a:lnSpc>
                <a:spcPct val="80000"/>
              </a:lnSpc>
            </a:pPr>
            <a:r>
              <a:rPr lang="en-US" altLang="en-US" sz="2200" dirty="0"/>
              <a:t>Clarithromycin: 500mg BID </a:t>
            </a:r>
          </a:p>
          <a:p>
            <a:pPr lvl="1" eaLnBrk="1" hangingPunct="1">
              <a:lnSpc>
                <a:spcPct val="80000"/>
              </a:lnSpc>
              <a:buFont typeface="Wingdings" panose="05000000000000000000" pitchFamily="2" charset="2"/>
              <a:buNone/>
            </a:pPr>
            <a:r>
              <a:rPr lang="en-US" altLang="en-US" sz="2200" dirty="0"/>
              <a:t>	(15-20mg/kg divided BID)</a:t>
            </a:r>
          </a:p>
          <a:p>
            <a:pPr lvl="1" eaLnBrk="1" hangingPunct="1">
              <a:lnSpc>
                <a:spcPct val="80000"/>
              </a:lnSpc>
            </a:pPr>
            <a:r>
              <a:rPr lang="en-US" altLang="en-US" sz="2200" dirty="0"/>
              <a:t>Rifampin: 300mg BID </a:t>
            </a:r>
          </a:p>
          <a:p>
            <a:pPr lvl="1" eaLnBrk="1" hangingPunct="1">
              <a:lnSpc>
                <a:spcPct val="80000"/>
              </a:lnSpc>
              <a:buFont typeface="Wingdings" panose="05000000000000000000" pitchFamily="2" charset="2"/>
              <a:buNone/>
            </a:pPr>
            <a:r>
              <a:rPr lang="en-US" altLang="en-US" sz="2200" dirty="0"/>
              <a:t>	(10mg/kg divided BID)</a:t>
            </a:r>
          </a:p>
          <a:p>
            <a:pPr lvl="1" eaLnBrk="1" hangingPunct="1">
              <a:lnSpc>
                <a:spcPct val="80000"/>
              </a:lnSpc>
            </a:pPr>
            <a:r>
              <a:rPr lang="en-US" altLang="en-US" sz="2200" dirty="0" err="1"/>
              <a:t>Trimethoprime</a:t>
            </a:r>
            <a:r>
              <a:rPr lang="en-US" altLang="en-US" sz="2200" dirty="0"/>
              <a:t>-sulfamethoxazole: DS BID </a:t>
            </a:r>
          </a:p>
          <a:p>
            <a:pPr lvl="1" eaLnBrk="1" hangingPunct="1">
              <a:lnSpc>
                <a:spcPct val="80000"/>
              </a:lnSpc>
              <a:buFont typeface="Wingdings" panose="05000000000000000000" pitchFamily="2" charset="2"/>
              <a:buNone/>
            </a:pPr>
            <a:r>
              <a:rPr lang="en-US" altLang="en-US" sz="2200" dirty="0"/>
              <a:t>	(8/40 mg/kg divided BID)</a:t>
            </a:r>
          </a:p>
          <a:p>
            <a:pPr lvl="1" eaLnBrk="1" hangingPunct="1">
              <a:lnSpc>
                <a:spcPct val="80000"/>
              </a:lnSpc>
            </a:pPr>
            <a:r>
              <a:rPr lang="en-US" altLang="en-US" sz="2200" dirty="0"/>
              <a:t>Ciprofloxacin 500mg BID</a:t>
            </a:r>
          </a:p>
          <a:p>
            <a:pPr lvl="1" eaLnBrk="1" hangingPunct="1">
              <a:lnSpc>
                <a:spcPct val="80000"/>
              </a:lnSpc>
            </a:pPr>
            <a:r>
              <a:rPr lang="en-US" altLang="en-US" sz="2200" b="1" dirty="0" err="1"/>
              <a:t>Jarisch-Herxheimer</a:t>
            </a:r>
            <a:r>
              <a:rPr lang="en-US" altLang="en-US" sz="2200" b="1" dirty="0"/>
              <a:t> </a:t>
            </a:r>
            <a:r>
              <a:rPr lang="en-US" altLang="en-US" sz="2200" b="1" dirty="0" smtClean="0"/>
              <a:t>reaction can happen</a:t>
            </a:r>
            <a:endParaRPr lang="en-US" altLang="en-US" sz="2200" b="1" dirty="0"/>
          </a:p>
        </p:txBody>
      </p:sp>
      <p:sp>
        <p:nvSpPr>
          <p:cNvPr id="54276" name="Text Box 5"/>
          <p:cNvSpPr txBox="1">
            <a:spLocks noChangeArrowheads="1"/>
          </p:cNvSpPr>
          <p:nvPr/>
        </p:nvSpPr>
        <p:spPr bwMode="auto">
          <a:xfrm>
            <a:off x="0" y="6380946"/>
            <a:ext cx="12192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pPr>
              <a:spcBef>
                <a:spcPct val="50000"/>
              </a:spcBef>
            </a:pPr>
            <a:r>
              <a:rPr lang="en-US" altLang="en-US" sz="1000" dirty="0" err="1"/>
              <a:t>Rolain</a:t>
            </a:r>
            <a:r>
              <a:rPr lang="en-US" altLang="en-US" sz="1000" dirty="0"/>
              <a:t>, JM, </a:t>
            </a:r>
            <a:r>
              <a:rPr lang="en-US" altLang="en-US" sz="1000" dirty="0" err="1"/>
              <a:t>Brouqui</a:t>
            </a:r>
            <a:r>
              <a:rPr lang="en-US" altLang="en-US" sz="1000" dirty="0"/>
              <a:t>, P, Koehler, JE, et al. Recommendations for treatment of human infections caused by </a:t>
            </a:r>
            <a:r>
              <a:rPr lang="en-US" altLang="en-US" sz="1000" dirty="0" err="1"/>
              <a:t>Bartonella</a:t>
            </a:r>
            <a:r>
              <a:rPr lang="en-US" altLang="en-US" sz="1000" dirty="0"/>
              <a:t> species. </a:t>
            </a:r>
            <a:r>
              <a:rPr lang="en-US" altLang="en-US" sz="1000" dirty="0" err="1"/>
              <a:t>Antimicrob</a:t>
            </a:r>
            <a:r>
              <a:rPr lang="en-US" altLang="en-US" sz="1000" dirty="0"/>
              <a:t> Agents </a:t>
            </a:r>
            <a:r>
              <a:rPr lang="en-US" altLang="en-US" sz="1000" dirty="0" err="1"/>
              <a:t>Chemother</a:t>
            </a:r>
            <a:r>
              <a:rPr lang="en-US" altLang="en-US" sz="1000" dirty="0"/>
              <a:t> 2004; 48:1921. </a:t>
            </a:r>
          </a:p>
          <a:p>
            <a:pPr>
              <a:spcBef>
                <a:spcPct val="50000"/>
              </a:spcBef>
            </a:pPr>
            <a:r>
              <a:rPr lang="en-US" altLang="en-US" sz="1000" dirty="0" err="1"/>
              <a:t>Spach</a:t>
            </a:r>
            <a:r>
              <a:rPr lang="en-US" altLang="en-US" sz="1000" dirty="0"/>
              <a:t>, D and Kaplan, S. Treatment of cat scratch disease. Uptodate.com (v15.2) 8/7/07.</a:t>
            </a:r>
          </a:p>
        </p:txBody>
      </p:sp>
      <p:pic>
        <p:nvPicPr>
          <p:cNvPr id="54277" name="Picture 6" descr="shrek-cat scra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1670" y="2469748"/>
            <a:ext cx="5758879"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41244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ltLang="en-US" sz="3400" b="1" dirty="0"/>
              <a:t>Cat Scratch </a:t>
            </a:r>
            <a:r>
              <a:rPr lang="en-US" altLang="en-US" sz="3400" b="1" dirty="0" smtClean="0"/>
              <a:t>Disease – Treatment (Humans)</a:t>
            </a:r>
            <a:endParaRPr lang="en-US" altLang="en-US" sz="3400" b="1" dirty="0"/>
          </a:p>
        </p:txBody>
      </p:sp>
      <p:sp>
        <p:nvSpPr>
          <p:cNvPr id="54275" name="Rectangle 3"/>
          <p:cNvSpPr>
            <a:spLocks noGrp="1" noChangeArrowheads="1"/>
          </p:cNvSpPr>
          <p:nvPr>
            <p:ph type="body" idx="1"/>
          </p:nvPr>
        </p:nvSpPr>
        <p:spPr>
          <a:xfrm>
            <a:off x="438150" y="1463273"/>
            <a:ext cx="8153400" cy="4267200"/>
          </a:xfrm>
        </p:spPr>
        <p:txBody>
          <a:bodyPr>
            <a:noAutofit/>
          </a:bodyPr>
          <a:lstStyle/>
          <a:p>
            <a:pPr eaLnBrk="1" hangingPunct="1">
              <a:lnSpc>
                <a:spcPct val="80000"/>
              </a:lnSpc>
            </a:pPr>
            <a:r>
              <a:rPr lang="en-US" altLang="en-US" sz="2200" dirty="0"/>
              <a:t>Most self-limited</a:t>
            </a:r>
          </a:p>
          <a:p>
            <a:pPr eaLnBrk="1" hangingPunct="1">
              <a:lnSpc>
                <a:spcPct val="80000"/>
              </a:lnSpc>
              <a:buFont typeface="Wingdings" panose="05000000000000000000" pitchFamily="2" charset="2"/>
              <a:buNone/>
            </a:pPr>
            <a:r>
              <a:rPr lang="en-US" altLang="en-US" sz="2200" dirty="0"/>
              <a:t>	(5-14% can disseminate to liver, spleen, or eye if untreated)</a:t>
            </a:r>
          </a:p>
          <a:p>
            <a:pPr eaLnBrk="1" hangingPunct="1">
              <a:lnSpc>
                <a:spcPct val="80000"/>
              </a:lnSpc>
            </a:pPr>
            <a:r>
              <a:rPr lang="en-US" altLang="en-US" sz="2200" dirty="0"/>
              <a:t>Treat all symptomatic patients </a:t>
            </a:r>
            <a:r>
              <a:rPr lang="en-US" altLang="en-US" sz="2200" dirty="0" smtClean="0"/>
              <a:t>(</a:t>
            </a:r>
            <a:r>
              <a:rPr lang="en-US" altLang="en-US" sz="2200" dirty="0"/>
              <a:t>SOR IIB) </a:t>
            </a:r>
          </a:p>
          <a:p>
            <a:pPr lvl="1" eaLnBrk="1" hangingPunct="1">
              <a:lnSpc>
                <a:spcPct val="80000"/>
              </a:lnSpc>
            </a:pPr>
            <a:r>
              <a:rPr lang="en-US" altLang="en-US" sz="2200" dirty="0"/>
              <a:t>Azithromycin: 500mg x1, then 250mg </a:t>
            </a:r>
            <a:r>
              <a:rPr lang="en-US" altLang="en-US" sz="2200" dirty="0" err="1"/>
              <a:t>qd</a:t>
            </a:r>
            <a:r>
              <a:rPr lang="en-US" altLang="en-US" sz="2200" dirty="0"/>
              <a:t> x4</a:t>
            </a:r>
          </a:p>
          <a:p>
            <a:pPr lvl="1" eaLnBrk="1" hangingPunct="1">
              <a:lnSpc>
                <a:spcPct val="80000"/>
              </a:lnSpc>
              <a:buFont typeface="Wingdings" panose="05000000000000000000" pitchFamily="2" charset="2"/>
              <a:buNone/>
            </a:pPr>
            <a:r>
              <a:rPr lang="en-US" altLang="en-US" sz="2200" dirty="0"/>
              <a:t>	(10mg/kg x1, then 5mg/kg </a:t>
            </a:r>
            <a:r>
              <a:rPr lang="en-US" altLang="en-US" sz="2200" dirty="0" err="1"/>
              <a:t>qd</a:t>
            </a:r>
            <a:r>
              <a:rPr lang="en-US" altLang="en-US" sz="2200" dirty="0"/>
              <a:t> x4)</a:t>
            </a:r>
          </a:p>
          <a:p>
            <a:pPr lvl="1" eaLnBrk="1" hangingPunct="1">
              <a:lnSpc>
                <a:spcPct val="80000"/>
              </a:lnSpc>
            </a:pPr>
            <a:r>
              <a:rPr lang="en-US" altLang="en-US" sz="2200" dirty="0"/>
              <a:t>Clarithromycin: 500mg BID </a:t>
            </a:r>
          </a:p>
          <a:p>
            <a:pPr lvl="1" eaLnBrk="1" hangingPunct="1">
              <a:lnSpc>
                <a:spcPct val="80000"/>
              </a:lnSpc>
              <a:buFont typeface="Wingdings" panose="05000000000000000000" pitchFamily="2" charset="2"/>
              <a:buNone/>
            </a:pPr>
            <a:r>
              <a:rPr lang="en-US" altLang="en-US" sz="2200" dirty="0"/>
              <a:t>	(15-20mg/kg divided BID)</a:t>
            </a:r>
          </a:p>
          <a:p>
            <a:pPr lvl="1" eaLnBrk="1" hangingPunct="1">
              <a:lnSpc>
                <a:spcPct val="80000"/>
              </a:lnSpc>
            </a:pPr>
            <a:r>
              <a:rPr lang="en-US" altLang="en-US" sz="2200" dirty="0"/>
              <a:t>Rifampin: 300mg BID </a:t>
            </a:r>
          </a:p>
          <a:p>
            <a:pPr lvl="1" eaLnBrk="1" hangingPunct="1">
              <a:lnSpc>
                <a:spcPct val="80000"/>
              </a:lnSpc>
              <a:buFont typeface="Wingdings" panose="05000000000000000000" pitchFamily="2" charset="2"/>
              <a:buNone/>
            </a:pPr>
            <a:r>
              <a:rPr lang="en-US" altLang="en-US" sz="2200" dirty="0"/>
              <a:t>	(10mg/kg divided BID)</a:t>
            </a:r>
          </a:p>
          <a:p>
            <a:pPr lvl="1" eaLnBrk="1" hangingPunct="1">
              <a:lnSpc>
                <a:spcPct val="80000"/>
              </a:lnSpc>
            </a:pPr>
            <a:r>
              <a:rPr lang="en-US" altLang="en-US" sz="2200" dirty="0" err="1"/>
              <a:t>Trimethoprime</a:t>
            </a:r>
            <a:r>
              <a:rPr lang="en-US" altLang="en-US" sz="2200" dirty="0"/>
              <a:t>-sulfamethoxazole: DS BID </a:t>
            </a:r>
          </a:p>
          <a:p>
            <a:pPr lvl="1" eaLnBrk="1" hangingPunct="1">
              <a:lnSpc>
                <a:spcPct val="80000"/>
              </a:lnSpc>
              <a:buFont typeface="Wingdings" panose="05000000000000000000" pitchFamily="2" charset="2"/>
              <a:buNone/>
            </a:pPr>
            <a:r>
              <a:rPr lang="en-US" altLang="en-US" sz="2200" dirty="0"/>
              <a:t>	(8/40 mg/kg divided BID)</a:t>
            </a:r>
          </a:p>
          <a:p>
            <a:pPr lvl="1" eaLnBrk="1" hangingPunct="1">
              <a:lnSpc>
                <a:spcPct val="80000"/>
              </a:lnSpc>
            </a:pPr>
            <a:r>
              <a:rPr lang="en-US" altLang="en-US" sz="2200" dirty="0"/>
              <a:t>Ciprofloxacin 500mg BID</a:t>
            </a:r>
          </a:p>
          <a:p>
            <a:pPr lvl="1" eaLnBrk="1" hangingPunct="1">
              <a:lnSpc>
                <a:spcPct val="80000"/>
              </a:lnSpc>
            </a:pPr>
            <a:r>
              <a:rPr lang="en-US" altLang="en-US" sz="2200" b="1" dirty="0" err="1"/>
              <a:t>Jarisch-Herxheimer</a:t>
            </a:r>
            <a:r>
              <a:rPr lang="en-US" altLang="en-US" sz="2200" b="1" dirty="0"/>
              <a:t> </a:t>
            </a:r>
            <a:r>
              <a:rPr lang="en-US" altLang="en-US" sz="2200" b="1" dirty="0" smtClean="0"/>
              <a:t>reaction can happen</a:t>
            </a:r>
            <a:endParaRPr lang="en-US" altLang="en-US" sz="2200" b="1" dirty="0"/>
          </a:p>
        </p:txBody>
      </p:sp>
      <p:sp>
        <p:nvSpPr>
          <p:cNvPr id="54276" name="Text Box 5"/>
          <p:cNvSpPr txBox="1">
            <a:spLocks noChangeArrowheads="1"/>
          </p:cNvSpPr>
          <p:nvPr/>
        </p:nvSpPr>
        <p:spPr bwMode="auto">
          <a:xfrm>
            <a:off x="0" y="6380946"/>
            <a:ext cx="12192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pPr>
              <a:spcBef>
                <a:spcPct val="50000"/>
              </a:spcBef>
            </a:pPr>
            <a:r>
              <a:rPr lang="en-US" altLang="en-US" sz="1000" dirty="0" err="1"/>
              <a:t>Rolain</a:t>
            </a:r>
            <a:r>
              <a:rPr lang="en-US" altLang="en-US" sz="1000" dirty="0"/>
              <a:t>, JM, </a:t>
            </a:r>
            <a:r>
              <a:rPr lang="en-US" altLang="en-US" sz="1000" dirty="0" err="1"/>
              <a:t>Brouqui</a:t>
            </a:r>
            <a:r>
              <a:rPr lang="en-US" altLang="en-US" sz="1000" dirty="0"/>
              <a:t>, P, Koehler, JE, et al. Recommendations for treatment of human infections caused by </a:t>
            </a:r>
            <a:r>
              <a:rPr lang="en-US" altLang="en-US" sz="1000" dirty="0" err="1"/>
              <a:t>Bartonella</a:t>
            </a:r>
            <a:r>
              <a:rPr lang="en-US" altLang="en-US" sz="1000" dirty="0"/>
              <a:t> species. </a:t>
            </a:r>
            <a:r>
              <a:rPr lang="en-US" altLang="en-US" sz="1000" dirty="0" err="1"/>
              <a:t>Antimicrob</a:t>
            </a:r>
            <a:r>
              <a:rPr lang="en-US" altLang="en-US" sz="1000" dirty="0"/>
              <a:t> Agents </a:t>
            </a:r>
            <a:r>
              <a:rPr lang="en-US" altLang="en-US" sz="1000" dirty="0" err="1"/>
              <a:t>Chemother</a:t>
            </a:r>
            <a:r>
              <a:rPr lang="en-US" altLang="en-US" sz="1000" dirty="0"/>
              <a:t> 2004; 48:1921. </a:t>
            </a:r>
          </a:p>
          <a:p>
            <a:pPr>
              <a:spcBef>
                <a:spcPct val="50000"/>
              </a:spcBef>
            </a:pPr>
            <a:r>
              <a:rPr lang="en-US" altLang="en-US" sz="1000" dirty="0" err="1"/>
              <a:t>Spach</a:t>
            </a:r>
            <a:r>
              <a:rPr lang="en-US" altLang="en-US" sz="1000" dirty="0"/>
              <a:t>, D and Kaplan, S. Treatment of cat scratch disease. Uptodate.com (v15.2) 8/7/07.</a:t>
            </a:r>
          </a:p>
        </p:txBody>
      </p:sp>
      <p:pic>
        <p:nvPicPr>
          <p:cNvPr id="54277" name="Picture 6" descr="shrek-cat scrat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1670" y="2469748"/>
            <a:ext cx="5758879"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own Arrow Callout 1"/>
          <p:cNvSpPr/>
          <p:nvPr/>
        </p:nvSpPr>
        <p:spPr>
          <a:xfrm>
            <a:off x="223838" y="1357313"/>
            <a:ext cx="4476750" cy="4210833"/>
          </a:xfrm>
          <a:prstGeom prst="downArrowCallout">
            <a:avLst>
              <a:gd name="adj1" fmla="val 15499"/>
              <a:gd name="adj2" fmla="val 19910"/>
              <a:gd name="adj3" fmla="val 19910"/>
              <a:gd name="adj4" fmla="val 6497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252525"/>
                </a:solidFill>
                <a:latin typeface="Arial" panose="020B0604020202020204" pitchFamily="34" charset="0"/>
              </a:rPr>
              <a:t> </a:t>
            </a:r>
            <a:r>
              <a:rPr lang="en-US" sz="2000" dirty="0" smtClean="0">
                <a:solidFill>
                  <a:schemeClr val="tx1"/>
                </a:solidFill>
              </a:rPr>
              <a:t>Reaction </a:t>
            </a:r>
            <a:r>
              <a:rPr lang="en-US" sz="2000" dirty="0">
                <a:solidFill>
                  <a:schemeClr val="tx1"/>
                </a:solidFill>
              </a:rPr>
              <a:t>to </a:t>
            </a:r>
            <a:r>
              <a:rPr lang="en-US" sz="2000" dirty="0" smtClean="0">
                <a:solidFill>
                  <a:schemeClr val="tx1"/>
                </a:solidFill>
              </a:rPr>
              <a:t>endotoxin-like </a:t>
            </a:r>
            <a:r>
              <a:rPr lang="en-US" sz="2000" dirty="0">
                <a:solidFill>
                  <a:schemeClr val="tx1"/>
                </a:solidFill>
              </a:rPr>
              <a:t>products released by the death of harmful </a:t>
            </a:r>
            <a:r>
              <a:rPr lang="en-US" sz="2000" dirty="0" smtClean="0">
                <a:solidFill>
                  <a:schemeClr val="tx1"/>
                </a:solidFill>
              </a:rPr>
              <a:t>microorganisms </a:t>
            </a:r>
            <a:r>
              <a:rPr lang="en-US" sz="2000" dirty="0">
                <a:solidFill>
                  <a:schemeClr val="tx1"/>
                </a:solidFill>
              </a:rPr>
              <a:t>during antibiotic treatment</a:t>
            </a:r>
            <a:r>
              <a:rPr lang="en-US" sz="2000" dirty="0" smtClean="0">
                <a:solidFill>
                  <a:schemeClr val="tx1"/>
                </a:solidFill>
              </a:rPr>
              <a:t>.</a:t>
            </a:r>
          </a:p>
          <a:p>
            <a:pPr algn="ctr"/>
            <a:r>
              <a:rPr lang="en-US" sz="2000" dirty="0" smtClean="0">
                <a:solidFill>
                  <a:schemeClr val="tx1"/>
                </a:solidFill>
              </a:rPr>
              <a:t>Symptoms: fever, chills, headache, tachycardia, hypotension, myalgia, flushing</a:t>
            </a:r>
          </a:p>
          <a:p>
            <a:pPr algn="ctr"/>
            <a:r>
              <a:rPr lang="en-US" sz="2000" dirty="0" smtClean="0">
                <a:solidFill>
                  <a:schemeClr val="tx1"/>
                </a:solidFill>
              </a:rPr>
              <a:t>Classically seen in treatment of syphilis</a:t>
            </a:r>
            <a:endParaRPr lang="en-US" sz="2000" dirty="0">
              <a:solidFill>
                <a:schemeClr val="tx1"/>
              </a:solidFill>
            </a:endParaRPr>
          </a:p>
        </p:txBody>
      </p:sp>
    </p:spTree>
    <p:extLst>
      <p:ext uri="{BB962C8B-B14F-4D97-AF65-F5344CB8AC3E}">
        <p14:creationId xmlns:p14="http://schemas.microsoft.com/office/powerpoint/2010/main" val="10809675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ltLang="en-US" b="1" dirty="0" smtClean="0"/>
              <a:t>Cat scratch disease</a:t>
            </a:r>
            <a:br>
              <a:rPr lang="en-US" altLang="en-US" b="1" dirty="0" smtClean="0"/>
            </a:br>
            <a:r>
              <a:rPr lang="en-US" altLang="en-US" b="1" dirty="0" smtClean="0"/>
              <a:t>Animal Infections</a:t>
            </a:r>
          </a:p>
        </p:txBody>
      </p:sp>
      <p:sp>
        <p:nvSpPr>
          <p:cNvPr id="65539" name="Content Placeholder 2"/>
          <p:cNvSpPr>
            <a:spLocks noGrp="1"/>
          </p:cNvSpPr>
          <p:nvPr>
            <p:ph idx="1"/>
          </p:nvPr>
        </p:nvSpPr>
        <p:spPr/>
        <p:txBody>
          <a:bodyPr>
            <a:normAutofit fontScale="92500" lnSpcReduction="20000"/>
          </a:bodyPr>
          <a:lstStyle/>
          <a:p>
            <a:r>
              <a:rPr lang="en-US" altLang="en-US" dirty="0" smtClean="0"/>
              <a:t>Cats</a:t>
            </a:r>
          </a:p>
          <a:p>
            <a:pPr lvl="1"/>
            <a:r>
              <a:rPr lang="en-US" altLang="en-US" sz="2800" dirty="0" smtClean="0"/>
              <a:t>Usually asymptomatic</a:t>
            </a:r>
          </a:p>
          <a:p>
            <a:pPr lvl="1"/>
            <a:r>
              <a:rPr lang="en-US" altLang="en-US" sz="2800" dirty="0" smtClean="0"/>
              <a:t>Fever, anorexia, non-specific</a:t>
            </a:r>
          </a:p>
          <a:p>
            <a:pPr lvl="1"/>
            <a:r>
              <a:rPr lang="en-US" altLang="en-US" sz="2800" dirty="0" smtClean="0"/>
              <a:t>Diagnosis</a:t>
            </a:r>
          </a:p>
          <a:p>
            <a:pPr lvl="2"/>
            <a:r>
              <a:rPr lang="en-US" altLang="en-US" sz="2800" dirty="0" smtClean="0"/>
              <a:t>Serology only indicates past exposure</a:t>
            </a:r>
          </a:p>
          <a:p>
            <a:pPr lvl="2"/>
            <a:r>
              <a:rPr lang="en-US" altLang="en-US" sz="2800" dirty="0" smtClean="0"/>
              <a:t>Blood and tissue culture (expensive)</a:t>
            </a:r>
          </a:p>
          <a:p>
            <a:pPr lvl="1"/>
            <a:r>
              <a:rPr lang="en-US" altLang="en-US" sz="2800" dirty="0" smtClean="0"/>
              <a:t>Treatment</a:t>
            </a:r>
          </a:p>
          <a:p>
            <a:pPr lvl="2"/>
            <a:r>
              <a:rPr lang="en-US" altLang="en-US" sz="2800" dirty="0" smtClean="0"/>
              <a:t>Difficult</a:t>
            </a:r>
          </a:p>
          <a:p>
            <a:pPr lvl="2"/>
            <a:r>
              <a:rPr lang="en-US" sz="2800" dirty="0" smtClean="0"/>
              <a:t>1</a:t>
            </a:r>
            <a:r>
              <a:rPr lang="en-US" sz="2800" baseline="30000" dirty="0" smtClean="0"/>
              <a:t>st</a:t>
            </a:r>
            <a:r>
              <a:rPr lang="en-US" sz="2800" dirty="0" smtClean="0"/>
              <a:t> line: Doxycycline </a:t>
            </a:r>
            <a:r>
              <a:rPr lang="en-US" sz="2800" dirty="0"/>
              <a:t>administered at 10 mg/kg, PO, q12–24 h or amoxicillin–</a:t>
            </a:r>
            <a:r>
              <a:rPr lang="en-US" sz="2800" dirty="0" err="1"/>
              <a:t>clavulanate</a:t>
            </a:r>
            <a:r>
              <a:rPr lang="en-US" sz="2800" dirty="0"/>
              <a:t> at 22 mg/kg, PO, q12 h for 7 </a:t>
            </a:r>
            <a:r>
              <a:rPr lang="en-US" sz="2800" dirty="0" smtClean="0"/>
              <a:t>days</a:t>
            </a:r>
          </a:p>
          <a:p>
            <a:pPr lvl="2"/>
            <a:r>
              <a:rPr lang="en-US" sz="2800" dirty="0" smtClean="0"/>
              <a:t>If not improving:</a:t>
            </a:r>
            <a:r>
              <a:rPr lang="en-US" sz="2800" dirty="0"/>
              <a:t> azithromycin (10 mg/kg, PO, daily for 1 week followed by q48 h) or a fluoroquinolone</a:t>
            </a:r>
            <a:endParaRPr lang="en-US" altLang="en-US" sz="2800" dirty="0" smtClean="0"/>
          </a:p>
        </p:txBody>
      </p:sp>
      <p:pic>
        <p:nvPicPr>
          <p:cNvPr id="65540" name="Picture 5" descr="http://www.humenhealth.com/wp-content/uploads/2011/06/Cat-scratch-disease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1058" y="365125"/>
            <a:ext cx="3589904"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6611779"/>
            <a:ext cx="11905397" cy="246221"/>
          </a:xfrm>
          <a:prstGeom prst="rect">
            <a:avLst/>
          </a:prstGeom>
          <a:noFill/>
        </p:spPr>
        <p:txBody>
          <a:bodyPr wrap="square" rtlCol="0">
            <a:spAutoFit/>
          </a:bodyPr>
          <a:lstStyle/>
          <a:p>
            <a:r>
              <a:rPr lang="en-US" sz="1000" dirty="0" smtClean="0">
                <a:latin typeface="Verdana" panose="020B0604030504040204" pitchFamily="34" charset="0"/>
                <a:ea typeface="Verdana" panose="020B0604030504040204" pitchFamily="34" charset="0"/>
                <a:cs typeface="Verdana" panose="020B0604030504040204" pitchFamily="34" charset="0"/>
              </a:rPr>
              <a:t>Brunt J, et al. American Association of Feline Practitioners 2006 Panel report on diagnosis, treatment and prevention of </a:t>
            </a:r>
            <a:r>
              <a:rPr lang="en-US" sz="1000" dirty="0" err="1" smtClean="0">
                <a:latin typeface="Verdana" panose="020B0604030504040204" pitchFamily="34" charset="0"/>
                <a:ea typeface="Verdana" panose="020B0604030504040204" pitchFamily="34" charset="0"/>
                <a:cs typeface="Verdana" panose="020B0604030504040204" pitchFamily="34" charset="0"/>
              </a:rPr>
              <a:t>Bartonella</a:t>
            </a:r>
            <a:r>
              <a:rPr lang="en-US" sz="1000" dirty="0" smtClean="0">
                <a:latin typeface="Verdana" panose="020B0604030504040204" pitchFamily="34" charset="0"/>
                <a:ea typeface="Verdana" panose="020B0604030504040204" pitchFamily="34" charset="0"/>
                <a:cs typeface="Verdana" panose="020B0604030504040204" pitchFamily="34" charset="0"/>
              </a:rPr>
              <a:t> spp. Infections. Vet </a:t>
            </a:r>
            <a:r>
              <a:rPr lang="en-US" sz="1000" dirty="0" err="1" smtClean="0">
                <a:latin typeface="Verdana" panose="020B0604030504040204" pitchFamily="34" charset="0"/>
                <a:ea typeface="Verdana" panose="020B0604030504040204" pitchFamily="34" charset="0"/>
                <a:cs typeface="Verdana" panose="020B0604030504040204" pitchFamily="34" charset="0"/>
              </a:rPr>
              <a:t>Sci</a:t>
            </a:r>
            <a:r>
              <a:rPr lang="en-US" sz="1000" dirty="0" smtClean="0">
                <a:latin typeface="Verdana" panose="020B0604030504040204" pitchFamily="34" charset="0"/>
                <a:ea typeface="Verdana" panose="020B0604030504040204" pitchFamily="34" charset="0"/>
                <a:cs typeface="Verdana" panose="020B0604030504040204" pitchFamily="34" charset="0"/>
              </a:rPr>
              <a:t> 8(4) 213-226. 2006</a:t>
            </a:r>
            <a:endParaRPr lang="en-US" sz="1000" dirty="0">
              <a:latin typeface="Verdana" panose="020B0604030504040204" pitchFamily="34" charset="0"/>
              <a:ea typeface="Verdana" panose="020B0604030504040204" pitchFamily="34" charset="0"/>
              <a:cs typeface="Verdana" panose="020B0604030504040204" pitchFamily="34" charset="0"/>
            </a:endParaRPr>
          </a:p>
        </p:txBody>
      </p:sp>
    </p:spTree>
    <p:custDataLst>
      <p:tags r:id="rId1"/>
    </p:custDataLst>
    <p:extLst>
      <p:ext uri="{BB962C8B-B14F-4D97-AF65-F5344CB8AC3E}">
        <p14:creationId xmlns:p14="http://schemas.microsoft.com/office/powerpoint/2010/main" val="4301178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altLang="en-US" b="1" dirty="0" smtClean="0"/>
              <a:t>Cat Scratch Disease</a:t>
            </a:r>
            <a:br>
              <a:rPr lang="en-US" altLang="en-US" b="1" dirty="0" smtClean="0"/>
            </a:br>
            <a:r>
              <a:rPr lang="en-US" altLang="en-US" b="1" dirty="0" smtClean="0"/>
              <a:t>Animals</a:t>
            </a:r>
          </a:p>
        </p:txBody>
      </p:sp>
      <p:sp>
        <p:nvSpPr>
          <p:cNvPr id="66563" name="Content Placeholder 2"/>
          <p:cNvSpPr>
            <a:spLocks noGrp="1"/>
          </p:cNvSpPr>
          <p:nvPr>
            <p:ph idx="1"/>
          </p:nvPr>
        </p:nvSpPr>
        <p:spPr/>
        <p:txBody>
          <a:bodyPr>
            <a:normAutofit fontScale="92500" lnSpcReduction="10000"/>
          </a:bodyPr>
          <a:lstStyle/>
          <a:p>
            <a:r>
              <a:rPr lang="en-US" altLang="en-US" dirty="0"/>
              <a:t>Dogs</a:t>
            </a:r>
          </a:p>
          <a:p>
            <a:pPr lvl="1"/>
            <a:r>
              <a:rPr lang="en-US" altLang="en-US" sz="2800" dirty="0"/>
              <a:t>Usually tick transition</a:t>
            </a:r>
          </a:p>
          <a:p>
            <a:pPr lvl="1"/>
            <a:r>
              <a:rPr lang="en-US" altLang="en-US" sz="2800" dirty="0"/>
              <a:t>Coyote reservoir</a:t>
            </a:r>
          </a:p>
          <a:p>
            <a:pPr lvl="1"/>
            <a:r>
              <a:rPr lang="en-US" altLang="en-US" sz="2800" dirty="0"/>
              <a:t>Usually different type of </a:t>
            </a:r>
            <a:r>
              <a:rPr lang="en-US" altLang="en-US" sz="2800" i="1" dirty="0" err="1"/>
              <a:t>Bartonella</a:t>
            </a:r>
            <a:endParaRPr lang="en-US" altLang="en-US" sz="2800" i="1" dirty="0"/>
          </a:p>
          <a:p>
            <a:pPr lvl="1"/>
            <a:r>
              <a:rPr lang="en-US" altLang="en-US" sz="2800" dirty="0"/>
              <a:t>Symptoms:  non-specific</a:t>
            </a:r>
          </a:p>
          <a:p>
            <a:pPr lvl="2"/>
            <a:r>
              <a:rPr lang="en-US" altLang="en-US" sz="2800" dirty="0"/>
              <a:t>Fever, polyarthritis, endocarditis, hepatitis</a:t>
            </a:r>
          </a:p>
          <a:p>
            <a:pPr lvl="1"/>
            <a:r>
              <a:rPr lang="en-US" altLang="en-US" sz="2800" dirty="0"/>
              <a:t>Diagnosis:</a:t>
            </a:r>
          </a:p>
          <a:p>
            <a:pPr lvl="2"/>
            <a:r>
              <a:rPr lang="en-US" altLang="en-US" sz="2800" dirty="0"/>
              <a:t>Serology is more helpful; </a:t>
            </a:r>
            <a:r>
              <a:rPr lang="en-US" altLang="en-US" sz="2800" dirty="0" err="1"/>
              <a:t>neg</a:t>
            </a:r>
            <a:r>
              <a:rPr lang="en-US" altLang="en-US" sz="2800" dirty="0"/>
              <a:t> does not rule out</a:t>
            </a:r>
          </a:p>
          <a:p>
            <a:pPr lvl="2"/>
            <a:r>
              <a:rPr lang="en-US" altLang="en-US" sz="2800" dirty="0"/>
              <a:t>PCR best test</a:t>
            </a:r>
          </a:p>
          <a:p>
            <a:pPr lvl="1"/>
            <a:r>
              <a:rPr lang="en-US" altLang="en-US" sz="2800" dirty="0"/>
              <a:t>Treatment:</a:t>
            </a:r>
          </a:p>
          <a:p>
            <a:pPr lvl="2"/>
            <a:r>
              <a:rPr lang="en-US" altLang="en-US" sz="2800" dirty="0"/>
              <a:t>Doxycycline and azithromycin</a:t>
            </a:r>
          </a:p>
          <a:p>
            <a:pPr lvl="1"/>
            <a:endParaRPr lang="en-US" altLang="en-US" dirty="0" smtClean="0"/>
          </a:p>
        </p:txBody>
      </p:sp>
      <p:pic>
        <p:nvPicPr>
          <p:cNvPr id="66564" name="Picture 2" descr="http://rmltman.files.wordpress.com/2009/09/coyote-nps-file-pho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0888" y="281780"/>
            <a:ext cx="4421981" cy="3315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4" descr="http://cezl.files.wordpress.com/2011/05/wile-e-coyote-genius.gif?w=300&amp;h=187">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4438" y="4743451"/>
            <a:ext cx="2857500"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98476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0213" y="365125"/>
            <a:ext cx="10515600" cy="1325563"/>
          </a:xfrm>
        </p:spPr>
        <p:txBody>
          <a:bodyPr/>
          <a:lstStyle/>
          <a:p>
            <a:r>
              <a:rPr lang="en-US" altLang="en-US" sz="3400" b="1" dirty="0">
                <a:solidFill>
                  <a:prstClr val="black"/>
                </a:solidFill>
              </a:rPr>
              <a:t>Cat Scratch </a:t>
            </a:r>
            <a:r>
              <a:rPr lang="en-US" altLang="en-US" sz="3400" b="1" dirty="0" smtClean="0">
                <a:solidFill>
                  <a:prstClr val="black"/>
                </a:solidFill>
              </a:rPr>
              <a:t>Disease</a:t>
            </a:r>
            <a:br>
              <a:rPr lang="en-US" altLang="en-US" sz="3400" b="1" dirty="0" smtClean="0">
                <a:solidFill>
                  <a:prstClr val="black"/>
                </a:solidFill>
              </a:rPr>
            </a:br>
            <a:r>
              <a:rPr lang="en-US" altLang="en-US" sz="3400" b="1" dirty="0" smtClean="0">
                <a:solidFill>
                  <a:prstClr val="black"/>
                </a:solidFill>
              </a:rPr>
              <a:t>Prevention</a:t>
            </a:r>
            <a:endParaRPr lang="en-US" dirty="0"/>
          </a:p>
        </p:txBody>
      </p:sp>
      <p:sp>
        <p:nvSpPr>
          <p:cNvPr id="3" name="Content Placeholder 2"/>
          <p:cNvSpPr>
            <a:spLocks noGrp="1"/>
          </p:cNvSpPr>
          <p:nvPr>
            <p:ph idx="1"/>
          </p:nvPr>
        </p:nvSpPr>
        <p:spPr>
          <a:xfrm>
            <a:off x="5738812" y="1690688"/>
            <a:ext cx="5462588" cy="4351338"/>
          </a:xfrm>
        </p:spPr>
        <p:txBody>
          <a:bodyPr>
            <a:normAutofit/>
          </a:bodyPr>
          <a:lstStyle/>
          <a:p>
            <a:pPr>
              <a:lnSpc>
                <a:spcPct val="80000"/>
              </a:lnSpc>
            </a:pPr>
            <a:r>
              <a:rPr lang="en-US" altLang="en-US" sz="3600" dirty="0" smtClean="0"/>
              <a:t>Avoid "rough play" with cats</a:t>
            </a:r>
          </a:p>
          <a:p>
            <a:pPr>
              <a:lnSpc>
                <a:spcPct val="80000"/>
              </a:lnSpc>
            </a:pPr>
            <a:r>
              <a:rPr lang="en-US" altLang="en-US" sz="3600" dirty="0" smtClean="0"/>
              <a:t>Immediately Wash cat bites and scratches</a:t>
            </a:r>
          </a:p>
          <a:p>
            <a:pPr>
              <a:lnSpc>
                <a:spcPct val="80000"/>
              </a:lnSpc>
            </a:pPr>
            <a:r>
              <a:rPr lang="en-US" altLang="en-US" sz="3600" b="1" dirty="0" smtClean="0"/>
              <a:t>Control fleas!</a:t>
            </a:r>
          </a:p>
        </p:txBody>
      </p:sp>
      <p:pic>
        <p:nvPicPr>
          <p:cNvPr id="4" name="Picture 3"/>
          <p:cNvPicPr>
            <a:picLocks noChangeAspect="1"/>
          </p:cNvPicPr>
          <p:nvPr/>
        </p:nvPicPr>
        <p:blipFill rotWithShape="1">
          <a:blip r:embed="rId2"/>
          <a:srcRect l="10614" t="6094" r="31783" b="1256"/>
          <a:stretch/>
        </p:blipFill>
        <p:spPr>
          <a:xfrm>
            <a:off x="485774" y="542925"/>
            <a:ext cx="4764523" cy="5743576"/>
          </a:xfrm>
          <a:prstGeom prst="rect">
            <a:avLst/>
          </a:prstGeom>
        </p:spPr>
      </p:pic>
    </p:spTree>
    <p:extLst>
      <p:ext uri="{BB962C8B-B14F-4D97-AF65-F5344CB8AC3E}">
        <p14:creationId xmlns:p14="http://schemas.microsoft.com/office/powerpoint/2010/main" val="24000970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altLang="en-US" b="1" dirty="0" smtClean="0"/>
              <a:t>Leptospirosis</a:t>
            </a:r>
          </a:p>
        </p:txBody>
      </p:sp>
      <p:sp>
        <p:nvSpPr>
          <p:cNvPr id="55299" name="Rectangle 3"/>
          <p:cNvSpPr>
            <a:spLocks noGrp="1" noChangeArrowheads="1"/>
          </p:cNvSpPr>
          <p:nvPr>
            <p:ph type="body" idx="1"/>
          </p:nvPr>
        </p:nvSpPr>
        <p:spPr>
          <a:xfrm>
            <a:off x="1014414" y="1857375"/>
            <a:ext cx="6653211" cy="4267200"/>
          </a:xfrm>
        </p:spPr>
        <p:txBody>
          <a:bodyPr>
            <a:normAutofit fontScale="92500" lnSpcReduction="10000"/>
          </a:bodyPr>
          <a:lstStyle/>
          <a:p>
            <a:pPr eaLnBrk="1" hangingPunct="1"/>
            <a:r>
              <a:rPr lang="en-US" altLang="en-US" dirty="0" smtClean="0"/>
              <a:t>Long, thin motile spirochetes</a:t>
            </a:r>
          </a:p>
          <a:p>
            <a:pPr eaLnBrk="1" hangingPunct="1"/>
            <a:r>
              <a:rPr lang="en-US" altLang="en-US" dirty="0" smtClean="0"/>
              <a:t>100-200 cases annually in the US</a:t>
            </a:r>
          </a:p>
          <a:p>
            <a:pPr marL="0" indent="0" eaLnBrk="1" hangingPunct="1">
              <a:buNone/>
            </a:pPr>
            <a:r>
              <a:rPr lang="en-US" altLang="en-US" dirty="0" smtClean="0"/>
              <a:t>    (about half the human cases in Hawaii)</a:t>
            </a:r>
          </a:p>
          <a:p>
            <a:pPr eaLnBrk="1" hangingPunct="1"/>
            <a:r>
              <a:rPr lang="en-US" altLang="en-US" dirty="0" smtClean="0"/>
              <a:t>Reinstated as a nationally notifiable disease in 2013</a:t>
            </a:r>
          </a:p>
          <a:p>
            <a:pPr eaLnBrk="1" hangingPunct="1"/>
            <a:r>
              <a:rPr lang="en-US" altLang="en-US" dirty="0" smtClean="0"/>
              <a:t>Direct transmission between mammals</a:t>
            </a:r>
          </a:p>
          <a:p>
            <a:pPr eaLnBrk="1" hangingPunct="1"/>
            <a:r>
              <a:rPr lang="en-US" altLang="en-US" dirty="0" smtClean="0"/>
              <a:t>Indirect transmission via contact with </a:t>
            </a:r>
            <a:r>
              <a:rPr lang="en-US" altLang="en-US" i="1" dirty="0" err="1" smtClean="0"/>
              <a:t>Leptospira</a:t>
            </a:r>
            <a:r>
              <a:rPr lang="en-US" altLang="en-US" dirty="0" smtClean="0"/>
              <a:t> contaminated water or soil </a:t>
            </a:r>
          </a:p>
          <a:p>
            <a:pPr eaLnBrk="1" hangingPunct="1"/>
            <a:r>
              <a:rPr lang="en-US" altLang="en-US" dirty="0" smtClean="0"/>
              <a:t>Outbreaks and sporadic cases</a:t>
            </a:r>
          </a:p>
          <a:p>
            <a:pPr lvl="1"/>
            <a:r>
              <a:rPr lang="en-US" altLang="en-US" dirty="0" smtClean="0"/>
              <a:t>May be associated with floods</a:t>
            </a:r>
          </a:p>
        </p:txBody>
      </p:sp>
      <p:pic>
        <p:nvPicPr>
          <p:cNvPr id="55300" name="Picture 7" descr="PHIL Image 1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7625" y="326230"/>
            <a:ext cx="4191000"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 Box 8"/>
          <p:cNvSpPr txBox="1">
            <a:spLocks noChangeArrowheads="1"/>
          </p:cNvSpPr>
          <p:nvPr/>
        </p:nvSpPr>
        <p:spPr bwMode="auto">
          <a:xfrm>
            <a:off x="8134350" y="3124992"/>
            <a:ext cx="3505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pPr>
              <a:spcBef>
                <a:spcPct val="50000"/>
              </a:spcBef>
            </a:pPr>
            <a:r>
              <a:rPr lang="en-US" altLang="en-US" sz="1000" dirty="0"/>
              <a:t>Photo courtesy CDC/ Rob </a:t>
            </a:r>
            <a:r>
              <a:rPr lang="en-US" altLang="en-US" sz="1000" dirty="0" err="1"/>
              <a:t>Weyant</a:t>
            </a:r>
            <a:r>
              <a:rPr lang="en-US" altLang="en-US" sz="1000" dirty="0"/>
              <a:t>, no copyright.</a:t>
            </a:r>
          </a:p>
        </p:txBody>
      </p:sp>
    </p:spTree>
    <p:extLst>
      <p:ext uri="{BB962C8B-B14F-4D97-AF65-F5344CB8AC3E}">
        <p14:creationId xmlns:p14="http://schemas.microsoft.com/office/powerpoint/2010/main" val="36037224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altLang="en-US" b="1" dirty="0" smtClean="0"/>
              <a:t>Zoonotic Infections Discussed</a:t>
            </a:r>
          </a:p>
        </p:txBody>
      </p:sp>
      <p:sp>
        <p:nvSpPr>
          <p:cNvPr id="13315" name="Rectangle 3"/>
          <p:cNvSpPr>
            <a:spLocks noGrp="1" noChangeArrowheads="1"/>
          </p:cNvSpPr>
          <p:nvPr>
            <p:ph type="body" idx="1"/>
          </p:nvPr>
        </p:nvSpPr>
        <p:spPr/>
        <p:txBody>
          <a:bodyPr>
            <a:normAutofit lnSpcReduction="10000"/>
          </a:bodyPr>
          <a:lstStyle/>
          <a:p>
            <a:pPr eaLnBrk="1" hangingPunct="1">
              <a:lnSpc>
                <a:spcPct val="90000"/>
              </a:lnSpc>
            </a:pPr>
            <a:r>
              <a:rPr lang="en-US" altLang="en-US" sz="3200" dirty="0" smtClean="0"/>
              <a:t>Toxoplasmosis</a:t>
            </a:r>
            <a:endParaRPr lang="en-US" altLang="en-US" sz="3200" dirty="0"/>
          </a:p>
          <a:p>
            <a:pPr eaLnBrk="1" hangingPunct="1">
              <a:lnSpc>
                <a:spcPct val="90000"/>
              </a:lnSpc>
            </a:pPr>
            <a:r>
              <a:rPr lang="en-US" altLang="en-US" sz="3200" dirty="0" smtClean="0"/>
              <a:t>Cat </a:t>
            </a:r>
            <a:r>
              <a:rPr lang="en-US" altLang="en-US" sz="3200" dirty="0"/>
              <a:t>scratch disease</a:t>
            </a:r>
          </a:p>
          <a:p>
            <a:pPr eaLnBrk="1" hangingPunct="1">
              <a:lnSpc>
                <a:spcPct val="90000"/>
              </a:lnSpc>
            </a:pPr>
            <a:r>
              <a:rPr lang="en-US" altLang="en-US" sz="3200" dirty="0"/>
              <a:t>Leptospirosis</a:t>
            </a:r>
          </a:p>
          <a:p>
            <a:pPr eaLnBrk="1" hangingPunct="1">
              <a:lnSpc>
                <a:spcPct val="90000"/>
              </a:lnSpc>
            </a:pPr>
            <a:r>
              <a:rPr lang="en-US" altLang="en-US" sz="3200" dirty="0"/>
              <a:t>Worms</a:t>
            </a:r>
          </a:p>
          <a:p>
            <a:pPr eaLnBrk="1" hangingPunct="1">
              <a:lnSpc>
                <a:spcPct val="90000"/>
              </a:lnSpc>
            </a:pPr>
            <a:r>
              <a:rPr lang="en-US" altLang="en-US" sz="3200" dirty="0" smtClean="0"/>
              <a:t>Tinea (ringworm)</a:t>
            </a:r>
            <a:endParaRPr lang="en-US" altLang="en-US" sz="3200" dirty="0"/>
          </a:p>
          <a:p>
            <a:pPr eaLnBrk="1" hangingPunct="1">
              <a:lnSpc>
                <a:spcPct val="90000"/>
              </a:lnSpc>
            </a:pPr>
            <a:r>
              <a:rPr lang="en-US" altLang="en-US" sz="3200" dirty="0"/>
              <a:t>Mites/Scabies</a:t>
            </a:r>
          </a:p>
          <a:p>
            <a:pPr eaLnBrk="1" hangingPunct="1">
              <a:lnSpc>
                <a:spcPct val="90000"/>
              </a:lnSpc>
            </a:pPr>
            <a:r>
              <a:rPr lang="en-US" altLang="en-US" sz="3200" dirty="0"/>
              <a:t>MRSA</a:t>
            </a:r>
          </a:p>
          <a:p>
            <a:r>
              <a:rPr lang="en-US" altLang="en-US" sz="3200" dirty="0" smtClean="0"/>
              <a:t>Rabies (in animal bites lecture)</a:t>
            </a:r>
          </a:p>
          <a:p>
            <a:pPr eaLnBrk="1" hangingPunct="1">
              <a:lnSpc>
                <a:spcPct val="90000"/>
              </a:lnSpc>
            </a:pPr>
            <a:endParaRPr lang="en-US" altLang="en-US" sz="2600" dirty="0"/>
          </a:p>
        </p:txBody>
      </p:sp>
      <p:pic>
        <p:nvPicPr>
          <p:cNvPr id="13316" name="Picture 5" descr="100_16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00" y="1524000"/>
            <a:ext cx="40005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84342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altLang="en-US" b="1" dirty="0"/>
              <a:t>Leptospirosis </a:t>
            </a:r>
            <a:r>
              <a:rPr lang="en-US" altLang="en-US" dirty="0" smtClean="0"/>
              <a:t> </a:t>
            </a:r>
            <a:r>
              <a:rPr lang="en-US" altLang="en-US" sz="3400" dirty="0"/>
              <a:t/>
            </a:r>
            <a:br>
              <a:rPr lang="en-US" altLang="en-US" sz="3400" dirty="0"/>
            </a:br>
            <a:endParaRPr lang="en-US" altLang="en-US" sz="3400" dirty="0"/>
          </a:p>
        </p:txBody>
      </p:sp>
      <p:sp>
        <p:nvSpPr>
          <p:cNvPr id="56323" name="Rectangle 3"/>
          <p:cNvSpPr>
            <a:spLocks noGrp="1" noChangeArrowheads="1"/>
          </p:cNvSpPr>
          <p:nvPr>
            <p:ph type="body" idx="1"/>
          </p:nvPr>
        </p:nvSpPr>
        <p:spPr>
          <a:xfrm>
            <a:off x="614362" y="1903415"/>
            <a:ext cx="8186738" cy="4191000"/>
          </a:xfrm>
        </p:spPr>
        <p:txBody>
          <a:bodyPr>
            <a:normAutofit/>
          </a:bodyPr>
          <a:lstStyle/>
          <a:p>
            <a:pPr eaLnBrk="1" hangingPunct="1">
              <a:lnSpc>
                <a:spcPct val="80000"/>
              </a:lnSpc>
            </a:pPr>
            <a:r>
              <a:rPr lang="en-US" altLang="en-US" sz="2400" dirty="0"/>
              <a:t>Clinical Manifestation</a:t>
            </a:r>
          </a:p>
          <a:p>
            <a:pPr lvl="1" eaLnBrk="1" hangingPunct="1">
              <a:lnSpc>
                <a:spcPct val="80000"/>
              </a:lnSpc>
            </a:pPr>
            <a:r>
              <a:rPr lang="en-US" altLang="en-US" dirty="0"/>
              <a:t>Incubation period ~7 days (2-29) </a:t>
            </a:r>
          </a:p>
          <a:p>
            <a:pPr lvl="1" eaLnBrk="1" hangingPunct="1">
              <a:lnSpc>
                <a:spcPct val="80000"/>
              </a:lnSpc>
            </a:pPr>
            <a:r>
              <a:rPr lang="en-US" altLang="en-US" dirty="0"/>
              <a:t>Fever, headache, chills, </a:t>
            </a:r>
            <a:r>
              <a:rPr lang="en-US" altLang="en-US" dirty="0" err="1"/>
              <a:t>myalgias</a:t>
            </a:r>
            <a:r>
              <a:rPr lang="en-US" altLang="en-US" dirty="0"/>
              <a:t>, vomiting, jaundice, anemia, and sometimes a rash</a:t>
            </a:r>
          </a:p>
          <a:p>
            <a:pPr lvl="1" eaLnBrk="1" hangingPunct="1">
              <a:lnSpc>
                <a:spcPct val="80000"/>
              </a:lnSpc>
            </a:pPr>
            <a:r>
              <a:rPr lang="en-US" altLang="en-US" dirty="0"/>
              <a:t>Conjunctival suffusion. </a:t>
            </a:r>
          </a:p>
          <a:p>
            <a:pPr lvl="1" eaLnBrk="1" hangingPunct="1">
              <a:lnSpc>
                <a:spcPct val="80000"/>
              </a:lnSpc>
            </a:pPr>
            <a:r>
              <a:rPr lang="en-US" altLang="en-US" dirty="0"/>
              <a:t>If untreated, can develop kidney damage, meningitis, liver failure, and respiratory distress, and death (1-5%)</a:t>
            </a:r>
          </a:p>
          <a:p>
            <a:pPr lvl="1" eaLnBrk="1" hangingPunct="1">
              <a:lnSpc>
                <a:spcPct val="80000"/>
              </a:lnSpc>
            </a:pPr>
            <a:r>
              <a:rPr lang="en-US" altLang="en-US" dirty="0"/>
              <a:t>Serious icteric form (Weil's disease)</a:t>
            </a:r>
          </a:p>
          <a:p>
            <a:pPr eaLnBrk="1" hangingPunct="1">
              <a:lnSpc>
                <a:spcPct val="80000"/>
              </a:lnSpc>
            </a:pPr>
            <a:r>
              <a:rPr lang="en-US" altLang="en-US" sz="2400" dirty="0"/>
              <a:t>Diagnosis</a:t>
            </a:r>
          </a:p>
          <a:p>
            <a:pPr lvl="1" eaLnBrk="1" hangingPunct="1">
              <a:lnSpc>
                <a:spcPct val="80000"/>
              </a:lnSpc>
            </a:pPr>
            <a:r>
              <a:rPr lang="en-US" altLang="en-US" dirty="0"/>
              <a:t>Dark field microscopic agglutination test (MAT)</a:t>
            </a:r>
          </a:p>
          <a:p>
            <a:pPr lvl="1" eaLnBrk="1" hangingPunct="1">
              <a:lnSpc>
                <a:spcPct val="80000"/>
              </a:lnSpc>
            </a:pPr>
            <a:r>
              <a:rPr lang="en-US" altLang="en-US" i="1" dirty="0" err="1"/>
              <a:t>Leptospira</a:t>
            </a:r>
            <a:r>
              <a:rPr lang="en-US" altLang="en-US" dirty="0"/>
              <a:t>-specific IgM (sensitive and specific)</a:t>
            </a:r>
          </a:p>
        </p:txBody>
      </p:sp>
      <p:sp>
        <p:nvSpPr>
          <p:cNvPr id="56324" name="Text Box 7"/>
          <p:cNvSpPr txBox="1">
            <a:spLocks noChangeArrowheads="1"/>
          </p:cNvSpPr>
          <p:nvPr/>
        </p:nvSpPr>
        <p:spPr bwMode="auto">
          <a:xfrm>
            <a:off x="6934200" y="1828801"/>
            <a:ext cx="3733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pPr>
              <a:spcBef>
                <a:spcPct val="50000"/>
              </a:spcBef>
            </a:pPr>
            <a:endParaRPr lang="en-US" altLang="en-US" sz="1000">
              <a:solidFill>
                <a:srgbClr val="FFFF00"/>
              </a:solidFill>
            </a:endParaRPr>
          </a:p>
        </p:txBody>
      </p:sp>
      <p:pic>
        <p:nvPicPr>
          <p:cNvPr id="5632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730" y="514351"/>
            <a:ext cx="3833283" cy="287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Up Arrow Callout 1"/>
          <p:cNvSpPr/>
          <p:nvPr/>
        </p:nvSpPr>
        <p:spPr>
          <a:xfrm>
            <a:off x="8558213" y="3527426"/>
            <a:ext cx="2909887" cy="2566989"/>
          </a:xfrm>
          <a:prstGeom prst="up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Usually acquired from contaminated water sources such as streams and lakes.</a:t>
            </a:r>
            <a:endParaRPr lang="en-US" sz="2400" dirty="0">
              <a:solidFill>
                <a:schemeClr val="tx1"/>
              </a:solidFill>
            </a:endParaRPr>
          </a:p>
        </p:txBody>
      </p:sp>
    </p:spTree>
    <p:extLst>
      <p:ext uri="{BB962C8B-B14F-4D97-AF65-F5344CB8AC3E}">
        <p14:creationId xmlns:p14="http://schemas.microsoft.com/office/powerpoint/2010/main" val="26164692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altLang="en-US" b="1" dirty="0"/>
              <a:t>Leptospirosis </a:t>
            </a:r>
            <a:r>
              <a:rPr lang="en-US" altLang="en-US" dirty="0" smtClean="0"/>
              <a:t> </a:t>
            </a:r>
            <a:r>
              <a:rPr lang="en-US" altLang="en-US" sz="3400" dirty="0"/>
              <a:t/>
            </a:r>
            <a:br>
              <a:rPr lang="en-US" altLang="en-US" sz="3400" dirty="0"/>
            </a:br>
            <a:endParaRPr lang="en-US" altLang="en-US" sz="3400" dirty="0"/>
          </a:p>
        </p:txBody>
      </p:sp>
      <p:sp>
        <p:nvSpPr>
          <p:cNvPr id="56323" name="Rectangle 3"/>
          <p:cNvSpPr>
            <a:spLocks noGrp="1" noChangeArrowheads="1"/>
          </p:cNvSpPr>
          <p:nvPr>
            <p:ph type="body" idx="1"/>
          </p:nvPr>
        </p:nvSpPr>
        <p:spPr>
          <a:xfrm>
            <a:off x="614362" y="1903415"/>
            <a:ext cx="8186738" cy="4191000"/>
          </a:xfrm>
        </p:spPr>
        <p:txBody>
          <a:bodyPr>
            <a:normAutofit/>
          </a:bodyPr>
          <a:lstStyle/>
          <a:p>
            <a:pPr eaLnBrk="1" hangingPunct="1">
              <a:lnSpc>
                <a:spcPct val="80000"/>
              </a:lnSpc>
            </a:pPr>
            <a:r>
              <a:rPr lang="en-US" altLang="en-US" sz="2400" dirty="0"/>
              <a:t>Clinical Manifestation</a:t>
            </a:r>
          </a:p>
          <a:p>
            <a:pPr lvl="1" eaLnBrk="1" hangingPunct="1">
              <a:lnSpc>
                <a:spcPct val="80000"/>
              </a:lnSpc>
            </a:pPr>
            <a:r>
              <a:rPr lang="en-US" altLang="en-US" dirty="0"/>
              <a:t>Incubation period ~7 days (2-29) </a:t>
            </a:r>
          </a:p>
          <a:p>
            <a:pPr lvl="1" eaLnBrk="1" hangingPunct="1">
              <a:lnSpc>
                <a:spcPct val="80000"/>
              </a:lnSpc>
            </a:pPr>
            <a:r>
              <a:rPr lang="en-US" altLang="en-US" dirty="0"/>
              <a:t>Fever, headache, chills, </a:t>
            </a:r>
            <a:r>
              <a:rPr lang="en-US" altLang="en-US" dirty="0" err="1"/>
              <a:t>myalgias</a:t>
            </a:r>
            <a:r>
              <a:rPr lang="en-US" altLang="en-US" dirty="0"/>
              <a:t>, vomiting, jaundice, anemia, and sometimes a rash</a:t>
            </a:r>
          </a:p>
          <a:p>
            <a:pPr lvl="1" eaLnBrk="1" hangingPunct="1">
              <a:lnSpc>
                <a:spcPct val="80000"/>
              </a:lnSpc>
            </a:pPr>
            <a:r>
              <a:rPr lang="en-US" altLang="en-US" dirty="0"/>
              <a:t>Conjunctival suffusion. </a:t>
            </a:r>
          </a:p>
          <a:p>
            <a:pPr lvl="1" eaLnBrk="1" hangingPunct="1">
              <a:lnSpc>
                <a:spcPct val="80000"/>
              </a:lnSpc>
            </a:pPr>
            <a:r>
              <a:rPr lang="en-US" altLang="en-US" dirty="0"/>
              <a:t>If untreated, can develop kidney damage, meningitis, liver failure, and respiratory distress, and death (1-5%)</a:t>
            </a:r>
          </a:p>
          <a:p>
            <a:pPr lvl="1" eaLnBrk="1" hangingPunct="1">
              <a:lnSpc>
                <a:spcPct val="80000"/>
              </a:lnSpc>
            </a:pPr>
            <a:r>
              <a:rPr lang="en-US" altLang="en-US" dirty="0"/>
              <a:t>Serious icteric form (Weil's disease)</a:t>
            </a:r>
          </a:p>
          <a:p>
            <a:pPr eaLnBrk="1" hangingPunct="1">
              <a:lnSpc>
                <a:spcPct val="80000"/>
              </a:lnSpc>
            </a:pPr>
            <a:r>
              <a:rPr lang="en-US" altLang="en-US" sz="2400" dirty="0"/>
              <a:t>Diagnosis</a:t>
            </a:r>
          </a:p>
          <a:p>
            <a:pPr lvl="1" eaLnBrk="1" hangingPunct="1">
              <a:lnSpc>
                <a:spcPct val="80000"/>
              </a:lnSpc>
            </a:pPr>
            <a:r>
              <a:rPr lang="en-US" altLang="en-US" dirty="0"/>
              <a:t>Dark field microscopic agglutination test (MAT)</a:t>
            </a:r>
          </a:p>
          <a:p>
            <a:pPr lvl="1" eaLnBrk="1" hangingPunct="1">
              <a:lnSpc>
                <a:spcPct val="80000"/>
              </a:lnSpc>
            </a:pPr>
            <a:r>
              <a:rPr lang="en-US" altLang="en-US" i="1" dirty="0" err="1"/>
              <a:t>Leptospira</a:t>
            </a:r>
            <a:r>
              <a:rPr lang="en-US" altLang="en-US" dirty="0"/>
              <a:t>-specific IgM (sensitive and specific)</a:t>
            </a:r>
          </a:p>
        </p:txBody>
      </p:sp>
      <p:sp>
        <p:nvSpPr>
          <p:cNvPr id="56324" name="Text Box 7"/>
          <p:cNvSpPr txBox="1">
            <a:spLocks noChangeArrowheads="1"/>
          </p:cNvSpPr>
          <p:nvPr/>
        </p:nvSpPr>
        <p:spPr bwMode="auto">
          <a:xfrm>
            <a:off x="6934200" y="1828801"/>
            <a:ext cx="3733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pPr>
              <a:spcBef>
                <a:spcPct val="50000"/>
              </a:spcBef>
            </a:pPr>
            <a:endParaRPr lang="en-US" altLang="en-US" sz="1000">
              <a:solidFill>
                <a:srgbClr val="FFFF00"/>
              </a:solidFill>
            </a:endParaRPr>
          </a:p>
        </p:txBody>
      </p:sp>
      <p:pic>
        <p:nvPicPr>
          <p:cNvPr id="5632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730" y="514351"/>
            <a:ext cx="3833283" cy="287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Up Arrow Callout 1"/>
          <p:cNvSpPr/>
          <p:nvPr/>
        </p:nvSpPr>
        <p:spPr>
          <a:xfrm>
            <a:off x="8558213" y="3527426"/>
            <a:ext cx="2909887" cy="2566989"/>
          </a:xfrm>
          <a:prstGeom prst="up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Usually acquired from contaminated water sources such as streams and lakes.</a:t>
            </a:r>
            <a:endParaRPr lang="en-US" sz="2400" dirty="0">
              <a:solidFill>
                <a:schemeClr val="tx1"/>
              </a:solidFill>
            </a:endParaRPr>
          </a:p>
        </p:txBody>
      </p:sp>
      <p:sp>
        <p:nvSpPr>
          <p:cNvPr id="3" name="Left Arrow Callout 2"/>
          <p:cNvSpPr/>
          <p:nvPr/>
        </p:nvSpPr>
        <p:spPr>
          <a:xfrm>
            <a:off x="7267575" y="4443413"/>
            <a:ext cx="3400425" cy="1528763"/>
          </a:xfrm>
          <a:prstGeom prst="left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Dark field microscopy rarely done.</a:t>
            </a:r>
            <a:endParaRPr lang="en-US" sz="2400" dirty="0">
              <a:solidFill>
                <a:schemeClr val="tx1"/>
              </a:solidFill>
            </a:endParaRPr>
          </a:p>
        </p:txBody>
      </p:sp>
    </p:spTree>
    <p:extLst>
      <p:ext uri="{BB962C8B-B14F-4D97-AF65-F5344CB8AC3E}">
        <p14:creationId xmlns:p14="http://schemas.microsoft.com/office/powerpoint/2010/main" val="42445497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sz="4000" b="1" dirty="0"/>
              <a:t>Leptospirosis –</a:t>
            </a:r>
            <a:br>
              <a:rPr lang="en-US" altLang="en-US" sz="4000" b="1" dirty="0"/>
            </a:br>
            <a:r>
              <a:rPr lang="en-US" altLang="en-US" sz="4000" b="1" dirty="0"/>
              <a:t>Animals</a:t>
            </a:r>
            <a:endParaRPr lang="en-US" altLang="en-US" b="1" dirty="0" smtClean="0"/>
          </a:p>
        </p:txBody>
      </p:sp>
      <p:sp>
        <p:nvSpPr>
          <p:cNvPr id="69635" name="Content Placeholder 2"/>
          <p:cNvSpPr>
            <a:spLocks noGrp="1"/>
          </p:cNvSpPr>
          <p:nvPr>
            <p:ph idx="1"/>
          </p:nvPr>
        </p:nvSpPr>
        <p:spPr>
          <a:xfrm>
            <a:off x="638175" y="2325687"/>
            <a:ext cx="10515600" cy="4351338"/>
          </a:xfrm>
        </p:spPr>
        <p:txBody>
          <a:bodyPr/>
          <a:lstStyle/>
          <a:p>
            <a:r>
              <a:rPr lang="en-US" altLang="en-US" dirty="0" smtClean="0"/>
              <a:t>Classically: Liver and renal failure</a:t>
            </a:r>
          </a:p>
          <a:p>
            <a:endParaRPr lang="en-US" altLang="en-US" dirty="0" smtClean="0"/>
          </a:p>
          <a:p>
            <a:r>
              <a:rPr lang="en-US" altLang="en-US" dirty="0" smtClean="0"/>
              <a:t>Dog: </a:t>
            </a:r>
          </a:p>
          <a:p>
            <a:pPr lvl="1"/>
            <a:r>
              <a:rPr lang="en-US" altLang="en-US" dirty="0" smtClean="0"/>
              <a:t>Any with unknown renal failure should be considered</a:t>
            </a:r>
          </a:p>
          <a:p>
            <a:pPr lvl="1"/>
            <a:r>
              <a:rPr lang="en-US" altLang="en-US" dirty="0" smtClean="0"/>
              <a:t>Fever and muscle tenderness/reluctance to move early in infection</a:t>
            </a:r>
          </a:p>
          <a:p>
            <a:pPr lvl="1"/>
            <a:r>
              <a:rPr lang="en-US" altLang="en-US" dirty="0" smtClean="0"/>
              <a:t>Uveitis, conjunctivitis</a:t>
            </a:r>
          </a:p>
          <a:p>
            <a:pPr lvl="1"/>
            <a:r>
              <a:rPr lang="en-US" altLang="en-US" dirty="0" smtClean="0"/>
              <a:t>Respiratory distress and </a:t>
            </a:r>
            <a:r>
              <a:rPr lang="en-US" altLang="en-US" dirty="0" err="1" smtClean="0"/>
              <a:t>leptospiral</a:t>
            </a:r>
            <a:r>
              <a:rPr lang="en-US" altLang="en-US" dirty="0" smtClean="0"/>
              <a:t> pulmonary hemorrhage syndrome (LPHS)</a:t>
            </a:r>
          </a:p>
          <a:p>
            <a:r>
              <a:rPr lang="en-US" altLang="en-US" dirty="0" smtClean="0"/>
              <a:t>Horses: can cause acute renal failure, abortion, uveitis</a:t>
            </a:r>
          </a:p>
        </p:txBody>
      </p:sp>
      <p:pic>
        <p:nvPicPr>
          <p:cNvPr id="2" name="Picture 1"/>
          <p:cNvPicPr>
            <a:picLocks noChangeAspect="1"/>
          </p:cNvPicPr>
          <p:nvPr/>
        </p:nvPicPr>
        <p:blipFill>
          <a:blip r:embed="rId4"/>
          <a:stretch>
            <a:fillRect/>
          </a:stretch>
        </p:blipFill>
        <p:spPr>
          <a:xfrm>
            <a:off x="6300788" y="261938"/>
            <a:ext cx="5619750" cy="2857500"/>
          </a:xfrm>
          <a:prstGeom prst="rect">
            <a:avLst/>
          </a:prstGeom>
        </p:spPr>
      </p:pic>
    </p:spTree>
    <p:custDataLst>
      <p:tags r:id="rId1"/>
    </p:custDataLst>
    <p:extLst>
      <p:ext uri="{BB962C8B-B14F-4D97-AF65-F5344CB8AC3E}">
        <p14:creationId xmlns:p14="http://schemas.microsoft.com/office/powerpoint/2010/main" val="26664947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altLang="en-US" b="1" dirty="0" smtClean="0"/>
              <a:t>Leptospirosis</a:t>
            </a:r>
            <a:br>
              <a:rPr lang="en-US" altLang="en-US" b="1" dirty="0" smtClean="0"/>
            </a:br>
            <a:r>
              <a:rPr lang="en-US" altLang="en-US" b="1" dirty="0" smtClean="0"/>
              <a:t>Humans</a:t>
            </a:r>
          </a:p>
        </p:txBody>
      </p:sp>
      <p:sp>
        <p:nvSpPr>
          <p:cNvPr id="57347" name="Rectangle 3"/>
          <p:cNvSpPr>
            <a:spLocks noGrp="1" noChangeArrowheads="1"/>
          </p:cNvSpPr>
          <p:nvPr>
            <p:ph type="body" idx="1"/>
          </p:nvPr>
        </p:nvSpPr>
        <p:spPr>
          <a:xfrm>
            <a:off x="838200" y="1729026"/>
            <a:ext cx="9191625" cy="4267200"/>
          </a:xfrm>
        </p:spPr>
        <p:txBody>
          <a:bodyPr>
            <a:normAutofit/>
          </a:bodyPr>
          <a:lstStyle/>
          <a:p>
            <a:pPr eaLnBrk="1" hangingPunct="1">
              <a:lnSpc>
                <a:spcPct val="90000"/>
              </a:lnSpc>
            </a:pPr>
            <a:r>
              <a:rPr lang="en-US" altLang="en-US" dirty="0"/>
              <a:t>Treatment</a:t>
            </a:r>
          </a:p>
          <a:p>
            <a:pPr lvl="1" eaLnBrk="1" hangingPunct="1">
              <a:lnSpc>
                <a:spcPct val="90000"/>
              </a:lnSpc>
            </a:pPr>
            <a:r>
              <a:rPr lang="en-US" altLang="en-US" sz="2800" dirty="0"/>
              <a:t>Most self limited</a:t>
            </a:r>
          </a:p>
          <a:p>
            <a:pPr lvl="1" eaLnBrk="1" hangingPunct="1">
              <a:lnSpc>
                <a:spcPct val="90000"/>
              </a:lnSpc>
            </a:pPr>
            <a:r>
              <a:rPr lang="en-US" altLang="en-US" sz="2800" dirty="0"/>
              <a:t>Treat all symptomatic patients (SOR IIB)</a:t>
            </a:r>
          </a:p>
          <a:p>
            <a:pPr lvl="1" eaLnBrk="1" hangingPunct="1">
              <a:lnSpc>
                <a:spcPct val="90000"/>
              </a:lnSpc>
            </a:pPr>
            <a:r>
              <a:rPr lang="en-US" altLang="en-US" sz="2800" dirty="0"/>
              <a:t>Doxycycline 100 mg PO twice daily </a:t>
            </a:r>
          </a:p>
          <a:p>
            <a:pPr lvl="1" eaLnBrk="1" hangingPunct="1">
              <a:lnSpc>
                <a:spcPct val="90000"/>
              </a:lnSpc>
              <a:buFont typeface="Wingdings" panose="05000000000000000000" pitchFamily="2" charset="2"/>
              <a:buNone/>
            </a:pPr>
            <a:r>
              <a:rPr lang="en-US" altLang="en-US" sz="2800" dirty="0"/>
              <a:t>	(shortened illness by 2 days, prevents </a:t>
            </a:r>
            <a:r>
              <a:rPr lang="en-US" altLang="en-US" sz="2800" dirty="0" smtClean="0"/>
              <a:t>urine shedding</a:t>
            </a:r>
            <a:r>
              <a:rPr lang="en-US" altLang="en-US" sz="2800" dirty="0"/>
              <a:t>)</a:t>
            </a:r>
          </a:p>
          <a:p>
            <a:pPr lvl="1" eaLnBrk="1" hangingPunct="1">
              <a:lnSpc>
                <a:spcPct val="90000"/>
              </a:lnSpc>
            </a:pPr>
            <a:r>
              <a:rPr lang="en-US" altLang="en-US" sz="2800" dirty="0"/>
              <a:t>Ceftriaxone 1 g every 24 hours</a:t>
            </a:r>
          </a:p>
          <a:p>
            <a:pPr lvl="1" eaLnBrk="1" hangingPunct="1">
              <a:lnSpc>
                <a:spcPct val="90000"/>
              </a:lnSpc>
            </a:pPr>
            <a:r>
              <a:rPr lang="en-US" altLang="en-US" sz="2800" dirty="0"/>
              <a:t>Penicillin 6 million units </a:t>
            </a:r>
            <a:r>
              <a:rPr lang="en-US" altLang="en-US" sz="2800" dirty="0" smtClean="0"/>
              <a:t>daily</a:t>
            </a:r>
            <a:endParaRPr lang="en-US" altLang="en-US" sz="2800" dirty="0"/>
          </a:p>
        </p:txBody>
      </p:sp>
      <p:sp>
        <p:nvSpPr>
          <p:cNvPr id="57348" name="Text Box 5"/>
          <p:cNvSpPr txBox="1">
            <a:spLocks noChangeArrowheads="1"/>
          </p:cNvSpPr>
          <p:nvPr/>
        </p:nvSpPr>
        <p:spPr bwMode="auto">
          <a:xfrm>
            <a:off x="0" y="5996226"/>
            <a:ext cx="121920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pPr>
              <a:spcBef>
                <a:spcPct val="50000"/>
              </a:spcBef>
            </a:pPr>
            <a:r>
              <a:rPr lang="en-US" altLang="en-US" sz="1000" dirty="0" err="1"/>
              <a:t>Suputtamongkol</a:t>
            </a:r>
            <a:r>
              <a:rPr lang="en-US" altLang="en-US" sz="1000" dirty="0"/>
              <a:t>, Y, </a:t>
            </a:r>
            <a:r>
              <a:rPr lang="en-US" altLang="en-US" sz="1000" dirty="0" err="1"/>
              <a:t>Niwattayakul</a:t>
            </a:r>
            <a:r>
              <a:rPr lang="en-US" altLang="en-US" sz="1000" dirty="0"/>
              <a:t>, K, </a:t>
            </a:r>
            <a:r>
              <a:rPr lang="en-US" altLang="en-US" sz="1000" dirty="0" err="1"/>
              <a:t>Suttinont</a:t>
            </a:r>
            <a:r>
              <a:rPr lang="en-US" altLang="en-US" sz="1000" dirty="0"/>
              <a:t>, C, et al. An open, randomized, controlled trial of penicillin, doxycycline, and cefotaxime for patients with severe leptospirosis. </a:t>
            </a:r>
            <a:r>
              <a:rPr lang="en-US" altLang="en-US" sz="1000" dirty="0" err="1"/>
              <a:t>Clin</a:t>
            </a:r>
            <a:r>
              <a:rPr lang="en-US" altLang="en-US" sz="1000" dirty="0"/>
              <a:t> Infect Dis 2004; 39:1417. </a:t>
            </a:r>
          </a:p>
          <a:p>
            <a:pPr>
              <a:spcBef>
                <a:spcPct val="50000"/>
              </a:spcBef>
            </a:pPr>
            <a:r>
              <a:rPr lang="en-US" altLang="en-US" sz="1000" dirty="0"/>
              <a:t>Everett, ED. Treatment and prevention of leptospirosis.  Uptodate.com </a:t>
            </a:r>
          </a:p>
          <a:p>
            <a:pPr>
              <a:spcBef>
                <a:spcPct val="50000"/>
              </a:spcBef>
            </a:pPr>
            <a:r>
              <a:rPr lang="en-US" altLang="en-US" sz="1000" dirty="0" err="1"/>
              <a:t>Takafuji</a:t>
            </a:r>
            <a:r>
              <a:rPr lang="en-US" altLang="en-US" sz="1000" dirty="0"/>
              <a:t>, ET, Kirkpatrick, JW, Miller, RN, et al. An efficacy trial of doxycycline chemoprophylaxis against leptospirosis. N </a:t>
            </a:r>
            <a:r>
              <a:rPr lang="en-US" altLang="en-US" sz="1000" dirty="0" err="1"/>
              <a:t>Engl</a:t>
            </a:r>
            <a:r>
              <a:rPr lang="en-US" altLang="en-US" sz="1000" dirty="0"/>
              <a:t> J Med 1984; 310:497. </a:t>
            </a:r>
          </a:p>
        </p:txBody>
      </p:sp>
      <p:pic>
        <p:nvPicPr>
          <p:cNvPr id="57349" name="Picture 6" descr="100_03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9100" y="423982"/>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39253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altLang="en-US" b="1" dirty="0" smtClean="0"/>
              <a:t>Leptospirosis</a:t>
            </a:r>
            <a:br>
              <a:rPr lang="en-US" altLang="en-US" b="1" dirty="0" smtClean="0"/>
            </a:br>
            <a:r>
              <a:rPr lang="en-US" altLang="en-US" b="1" dirty="0" smtClean="0"/>
              <a:t>Humans</a:t>
            </a:r>
          </a:p>
        </p:txBody>
      </p:sp>
      <p:sp>
        <p:nvSpPr>
          <p:cNvPr id="57347" name="Rectangle 3"/>
          <p:cNvSpPr>
            <a:spLocks noGrp="1" noChangeArrowheads="1"/>
          </p:cNvSpPr>
          <p:nvPr>
            <p:ph type="body" idx="1"/>
          </p:nvPr>
        </p:nvSpPr>
        <p:spPr>
          <a:xfrm>
            <a:off x="838200" y="1729026"/>
            <a:ext cx="9191625" cy="4267200"/>
          </a:xfrm>
        </p:spPr>
        <p:txBody>
          <a:bodyPr>
            <a:normAutofit/>
          </a:bodyPr>
          <a:lstStyle/>
          <a:p>
            <a:pPr eaLnBrk="1" hangingPunct="1">
              <a:lnSpc>
                <a:spcPct val="90000"/>
              </a:lnSpc>
            </a:pPr>
            <a:r>
              <a:rPr lang="en-US" altLang="en-US" dirty="0"/>
              <a:t>Treatment</a:t>
            </a:r>
          </a:p>
          <a:p>
            <a:pPr lvl="1" eaLnBrk="1" hangingPunct="1">
              <a:lnSpc>
                <a:spcPct val="90000"/>
              </a:lnSpc>
            </a:pPr>
            <a:r>
              <a:rPr lang="en-US" altLang="en-US" sz="2800" dirty="0"/>
              <a:t>Most self limited</a:t>
            </a:r>
          </a:p>
          <a:p>
            <a:pPr lvl="1" eaLnBrk="1" hangingPunct="1">
              <a:lnSpc>
                <a:spcPct val="90000"/>
              </a:lnSpc>
            </a:pPr>
            <a:r>
              <a:rPr lang="en-US" altLang="en-US" sz="2800" dirty="0"/>
              <a:t>Treat all symptomatic patients (SOR IIB)</a:t>
            </a:r>
          </a:p>
          <a:p>
            <a:pPr lvl="1" eaLnBrk="1" hangingPunct="1">
              <a:lnSpc>
                <a:spcPct val="90000"/>
              </a:lnSpc>
            </a:pPr>
            <a:r>
              <a:rPr lang="en-US" altLang="en-US" sz="2800" dirty="0"/>
              <a:t>Doxycycline 100 mg PO twice daily </a:t>
            </a:r>
          </a:p>
          <a:p>
            <a:pPr lvl="1" eaLnBrk="1" hangingPunct="1">
              <a:lnSpc>
                <a:spcPct val="90000"/>
              </a:lnSpc>
              <a:buFont typeface="Wingdings" panose="05000000000000000000" pitchFamily="2" charset="2"/>
              <a:buNone/>
            </a:pPr>
            <a:r>
              <a:rPr lang="en-US" altLang="en-US" sz="2800" dirty="0"/>
              <a:t>	(shortened illness by 2 days, prevents </a:t>
            </a:r>
            <a:r>
              <a:rPr lang="en-US" altLang="en-US" sz="2800" dirty="0" smtClean="0"/>
              <a:t>urine shedding</a:t>
            </a:r>
            <a:r>
              <a:rPr lang="en-US" altLang="en-US" sz="2800" dirty="0"/>
              <a:t>)</a:t>
            </a:r>
          </a:p>
          <a:p>
            <a:pPr lvl="1" eaLnBrk="1" hangingPunct="1">
              <a:lnSpc>
                <a:spcPct val="90000"/>
              </a:lnSpc>
            </a:pPr>
            <a:r>
              <a:rPr lang="en-US" altLang="en-US" sz="2800" dirty="0"/>
              <a:t>Ceftriaxone 1 g every 24 hours</a:t>
            </a:r>
          </a:p>
          <a:p>
            <a:pPr lvl="1" eaLnBrk="1" hangingPunct="1">
              <a:lnSpc>
                <a:spcPct val="90000"/>
              </a:lnSpc>
            </a:pPr>
            <a:r>
              <a:rPr lang="en-US" altLang="en-US" sz="2800" dirty="0"/>
              <a:t>Penicillin 6 million units </a:t>
            </a:r>
            <a:r>
              <a:rPr lang="en-US" altLang="en-US" sz="2800" dirty="0" smtClean="0"/>
              <a:t>daily</a:t>
            </a:r>
            <a:endParaRPr lang="en-US" altLang="en-US" sz="2800" dirty="0"/>
          </a:p>
        </p:txBody>
      </p:sp>
      <p:sp>
        <p:nvSpPr>
          <p:cNvPr id="57348" name="Text Box 5"/>
          <p:cNvSpPr txBox="1">
            <a:spLocks noChangeArrowheads="1"/>
          </p:cNvSpPr>
          <p:nvPr/>
        </p:nvSpPr>
        <p:spPr bwMode="auto">
          <a:xfrm>
            <a:off x="0" y="5996226"/>
            <a:ext cx="121920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pPr>
              <a:spcBef>
                <a:spcPct val="50000"/>
              </a:spcBef>
            </a:pPr>
            <a:r>
              <a:rPr lang="en-US" altLang="en-US" sz="1000" dirty="0" err="1"/>
              <a:t>Suputtamongkol</a:t>
            </a:r>
            <a:r>
              <a:rPr lang="en-US" altLang="en-US" sz="1000" dirty="0"/>
              <a:t>, Y, </a:t>
            </a:r>
            <a:r>
              <a:rPr lang="en-US" altLang="en-US" sz="1000" dirty="0" err="1"/>
              <a:t>Niwattayakul</a:t>
            </a:r>
            <a:r>
              <a:rPr lang="en-US" altLang="en-US" sz="1000" dirty="0"/>
              <a:t>, K, </a:t>
            </a:r>
            <a:r>
              <a:rPr lang="en-US" altLang="en-US" sz="1000" dirty="0" err="1"/>
              <a:t>Suttinont</a:t>
            </a:r>
            <a:r>
              <a:rPr lang="en-US" altLang="en-US" sz="1000" dirty="0"/>
              <a:t>, C, et al. An open, randomized, controlled trial of penicillin, doxycycline, and cefotaxime for patients with severe leptospirosis. </a:t>
            </a:r>
            <a:r>
              <a:rPr lang="en-US" altLang="en-US" sz="1000" dirty="0" err="1"/>
              <a:t>Clin</a:t>
            </a:r>
            <a:r>
              <a:rPr lang="en-US" altLang="en-US" sz="1000" dirty="0"/>
              <a:t> Infect Dis 2004; 39:1417. </a:t>
            </a:r>
          </a:p>
          <a:p>
            <a:pPr>
              <a:spcBef>
                <a:spcPct val="50000"/>
              </a:spcBef>
            </a:pPr>
            <a:r>
              <a:rPr lang="en-US" altLang="en-US" sz="1000" dirty="0"/>
              <a:t>Everett, ED. Treatment and prevention of leptospirosis.  Uptodate.com </a:t>
            </a:r>
          </a:p>
          <a:p>
            <a:pPr>
              <a:spcBef>
                <a:spcPct val="50000"/>
              </a:spcBef>
            </a:pPr>
            <a:r>
              <a:rPr lang="en-US" altLang="en-US" sz="1000" dirty="0" err="1"/>
              <a:t>Takafuji</a:t>
            </a:r>
            <a:r>
              <a:rPr lang="en-US" altLang="en-US" sz="1000" dirty="0"/>
              <a:t>, ET, Kirkpatrick, JW, Miller, RN, et al. An efficacy trial of doxycycline chemoprophylaxis against leptospirosis. N </a:t>
            </a:r>
            <a:r>
              <a:rPr lang="en-US" altLang="en-US" sz="1000" dirty="0" err="1"/>
              <a:t>Engl</a:t>
            </a:r>
            <a:r>
              <a:rPr lang="en-US" altLang="en-US" sz="1000" dirty="0"/>
              <a:t> J Med 1984; 310:497. </a:t>
            </a:r>
          </a:p>
        </p:txBody>
      </p:sp>
      <p:pic>
        <p:nvPicPr>
          <p:cNvPr id="57349" name="Picture 6" descr="100_03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9100" y="423982"/>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 Arrow Callout 1"/>
          <p:cNvSpPr/>
          <p:nvPr/>
        </p:nvSpPr>
        <p:spPr>
          <a:xfrm>
            <a:off x="7343775" y="1748076"/>
            <a:ext cx="3667125" cy="2114550"/>
          </a:xfrm>
          <a:prstGeom prst="left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Due to the potential for severe complications.</a:t>
            </a:r>
            <a:endParaRPr lang="en-US" sz="2400" dirty="0">
              <a:solidFill>
                <a:schemeClr val="tx1"/>
              </a:solidFill>
            </a:endParaRPr>
          </a:p>
        </p:txBody>
      </p:sp>
    </p:spTree>
    <p:extLst>
      <p:ext uri="{BB962C8B-B14F-4D97-AF65-F5344CB8AC3E}">
        <p14:creationId xmlns:p14="http://schemas.microsoft.com/office/powerpoint/2010/main" val="40482965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altLang="en-US" b="1" dirty="0" smtClean="0"/>
              <a:t>Leptospirosis</a:t>
            </a:r>
            <a:br>
              <a:rPr lang="en-US" altLang="en-US" b="1" dirty="0" smtClean="0"/>
            </a:br>
            <a:r>
              <a:rPr lang="en-US" altLang="en-US" b="1" dirty="0" smtClean="0"/>
              <a:t>Animals (Dogs)</a:t>
            </a:r>
          </a:p>
        </p:txBody>
      </p:sp>
      <p:sp>
        <p:nvSpPr>
          <p:cNvPr id="57347" name="Rectangle 3"/>
          <p:cNvSpPr>
            <a:spLocks noGrp="1" noChangeArrowheads="1"/>
          </p:cNvSpPr>
          <p:nvPr>
            <p:ph type="body" idx="1"/>
          </p:nvPr>
        </p:nvSpPr>
        <p:spPr>
          <a:xfrm>
            <a:off x="838200" y="1729026"/>
            <a:ext cx="9191625" cy="4267200"/>
          </a:xfrm>
        </p:spPr>
        <p:txBody>
          <a:bodyPr>
            <a:normAutofit/>
          </a:bodyPr>
          <a:lstStyle/>
          <a:p>
            <a:pPr eaLnBrk="1" hangingPunct="1">
              <a:lnSpc>
                <a:spcPct val="90000"/>
              </a:lnSpc>
            </a:pPr>
            <a:r>
              <a:rPr lang="en-US" altLang="en-US" dirty="0" smtClean="0"/>
              <a:t>Treatment</a:t>
            </a:r>
          </a:p>
          <a:p>
            <a:pPr lvl="1"/>
            <a:r>
              <a:rPr lang="en-US" dirty="0" smtClean="0"/>
              <a:t>doxycycline </a:t>
            </a:r>
            <a:r>
              <a:rPr lang="en-US" dirty="0"/>
              <a:t>5 mg/kg PO or IV q12h for 2 </a:t>
            </a:r>
            <a:r>
              <a:rPr lang="en-US" dirty="0" smtClean="0"/>
              <a:t>weeks</a:t>
            </a:r>
          </a:p>
          <a:p>
            <a:pPr lvl="1"/>
            <a:r>
              <a:rPr lang="en-US" altLang="en-US" dirty="0" smtClean="0"/>
              <a:t>If vomiting precludes doxycycline:</a:t>
            </a:r>
          </a:p>
          <a:p>
            <a:pPr lvl="2"/>
            <a:r>
              <a:rPr lang="en-US" dirty="0"/>
              <a:t>ampicillin, 20 mg/kg IV </a:t>
            </a:r>
            <a:r>
              <a:rPr lang="en-US" dirty="0" smtClean="0"/>
              <a:t>q6h</a:t>
            </a:r>
          </a:p>
          <a:p>
            <a:pPr lvl="2"/>
            <a:r>
              <a:rPr lang="en-US" altLang="en-US" dirty="0" smtClean="0"/>
              <a:t>Followed by doxycycline for 2 weeks after GI symptoms improve</a:t>
            </a:r>
          </a:p>
          <a:p>
            <a:pPr lvl="1"/>
            <a:r>
              <a:rPr lang="en-US" dirty="0" smtClean="0"/>
              <a:t>Consider intermittent </a:t>
            </a:r>
            <a:r>
              <a:rPr lang="en-US" dirty="0"/>
              <a:t>hemodialysis or continuous renal replacement therapy </a:t>
            </a:r>
            <a:r>
              <a:rPr lang="en-US" dirty="0" smtClean="0"/>
              <a:t>for severe uremia</a:t>
            </a:r>
          </a:p>
          <a:p>
            <a:pPr lvl="1"/>
            <a:r>
              <a:rPr lang="en-US" altLang="en-US" dirty="0" smtClean="0"/>
              <a:t>Owner Education</a:t>
            </a:r>
          </a:p>
          <a:p>
            <a:pPr lvl="2"/>
            <a:r>
              <a:rPr lang="en-US" altLang="en-US" dirty="0" smtClean="0"/>
              <a:t>Avoid contact with urine and clean contaminated surfaces with household disinfectants</a:t>
            </a:r>
          </a:p>
          <a:p>
            <a:pPr lvl="2"/>
            <a:r>
              <a:rPr lang="en-US" altLang="en-US" dirty="0" smtClean="0"/>
              <a:t>Keep infected dog from urinating in standing water</a:t>
            </a:r>
            <a:endParaRPr lang="en-US" altLang="en-US" dirty="0"/>
          </a:p>
        </p:txBody>
      </p:sp>
      <p:sp>
        <p:nvSpPr>
          <p:cNvPr id="57348" name="Text Box 5"/>
          <p:cNvSpPr txBox="1">
            <a:spLocks noChangeArrowheads="1"/>
          </p:cNvSpPr>
          <p:nvPr/>
        </p:nvSpPr>
        <p:spPr bwMode="auto">
          <a:xfrm>
            <a:off x="0" y="6611779"/>
            <a:ext cx="12192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pPr>
              <a:spcBef>
                <a:spcPct val="50000"/>
              </a:spcBef>
            </a:pPr>
            <a:r>
              <a:rPr lang="en-US" altLang="en-US" sz="1000" dirty="0" err="1" smtClean="0"/>
              <a:t>Skyes</a:t>
            </a:r>
            <a:r>
              <a:rPr lang="en-US" altLang="en-US" sz="1000" dirty="0" smtClean="0"/>
              <a:t> J, et al. 2010 ACMIM small animal </a:t>
            </a:r>
            <a:r>
              <a:rPr lang="en-US" altLang="en-US" sz="1000" dirty="0" err="1" smtClean="0"/>
              <a:t>concensus</a:t>
            </a:r>
            <a:r>
              <a:rPr lang="en-US" altLang="en-US" sz="1000" dirty="0" smtClean="0"/>
              <a:t> statement on Leptospirosis: diagnosis, epidemiology, treatment, and prevention. </a:t>
            </a:r>
            <a:r>
              <a:rPr lang="sv-SE" sz="1000" dirty="0"/>
              <a:t>J Vet Intern Med. 2011 Jan; 25(1): 1–13.</a:t>
            </a:r>
            <a:r>
              <a:rPr lang="en-US" altLang="en-US" sz="1000" dirty="0" smtClean="0"/>
              <a:t> </a:t>
            </a:r>
            <a:endParaRPr lang="en-US" altLang="en-US" sz="1000" dirty="0"/>
          </a:p>
        </p:txBody>
      </p:sp>
      <p:pic>
        <p:nvPicPr>
          <p:cNvPr id="57349" name="Picture 6" descr="100_03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9625" y="365125"/>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6706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altLang="en-US" b="1" dirty="0" smtClean="0"/>
              <a:t>Leptospirosis</a:t>
            </a:r>
          </a:p>
        </p:txBody>
      </p:sp>
      <p:sp>
        <p:nvSpPr>
          <p:cNvPr id="57347" name="Rectangle 3"/>
          <p:cNvSpPr>
            <a:spLocks noGrp="1" noChangeArrowheads="1"/>
          </p:cNvSpPr>
          <p:nvPr>
            <p:ph type="body" idx="1"/>
          </p:nvPr>
        </p:nvSpPr>
        <p:spPr>
          <a:xfrm>
            <a:off x="666751" y="1862138"/>
            <a:ext cx="10001249" cy="4267200"/>
          </a:xfrm>
        </p:spPr>
        <p:txBody>
          <a:bodyPr>
            <a:normAutofit/>
          </a:bodyPr>
          <a:lstStyle/>
          <a:p>
            <a:pPr eaLnBrk="1" hangingPunct="1">
              <a:lnSpc>
                <a:spcPct val="90000"/>
              </a:lnSpc>
            </a:pPr>
            <a:r>
              <a:rPr lang="en-US" altLang="en-US" sz="3200" dirty="0" smtClean="0"/>
              <a:t>Prevention</a:t>
            </a:r>
            <a:endParaRPr lang="en-US" altLang="en-US" sz="3200" dirty="0"/>
          </a:p>
          <a:p>
            <a:pPr lvl="1" eaLnBrk="1" hangingPunct="1">
              <a:lnSpc>
                <a:spcPct val="90000"/>
              </a:lnSpc>
            </a:pPr>
            <a:r>
              <a:rPr lang="en-US" altLang="en-US" sz="3200" dirty="0"/>
              <a:t>Vaccinate Animals</a:t>
            </a:r>
          </a:p>
          <a:p>
            <a:pPr lvl="1" eaLnBrk="1" hangingPunct="1">
              <a:lnSpc>
                <a:spcPct val="90000"/>
              </a:lnSpc>
            </a:pPr>
            <a:r>
              <a:rPr lang="en-US" altLang="en-US" sz="3200" dirty="0"/>
              <a:t>Avoid stagnant or contaminated </a:t>
            </a:r>
            <a:r>
              <a:rPr lang="en-US" altLang="en-US" sz="3200" dirty="0" smtClean="0"/>
              <a:t>water for both humans and pets</a:t>
            </a:r>
          </a:p>
          <a:p>
            <a:pPr lvl="1" eaLnBrk="1" hangingPunct="1">
              <a:lnSpc>
                <a:spcPct val="90000"/>
              </a:lnSpc>
            </a:pPr>
            <a:r>
              <a:rPr lang="en-US" altLang="en-US" sz="3200" dirty="0" smtClean="0"/>
              <a:t>Rodent control measures</a:t>
            </a:r>
            <a:endParaRPr lang="en-US" altLang="en-US" sz="3200" dirty="0"/>
          </a:p>
          <a:p>
            <a:pPr lvl="1" eaLnBrk="1" hangingPunct="1">
              <a:lnSpc>
                <a:spcPct val="90000"/>
              </a:lnSpc>
            </a:pPr>
            <a:r>
              <a:rPr lang="en-US" altLang="en-US" sz="3200" dirty="0"/>
              <a:t>Doxycycline prophylaxis </a:t>
            </a:r>
          </a:p>
          <a:p>
            <a:pPr lvl="1" eaLnBrk="1" hangingPunct="1">
              <a:lnSpc>
                <a:spcPct val="90000"/>
              </a:lnSpc>
              <a:buFont typeface="Wingdings" panose="05000000000000000000" pitchFamily="2" charset="2"/>
              <a:buNone/>
            </a:pPr>
            <a:r>
              <a:rPr lang="en-US" altLang="en-US" sz="3200" dirty="0"/>
              <a:t>	(200 mg </a:t>
            </a:r>
            <a:r>
              <a:rPr lang="en-US" altLang="en-US" sz="3200" dirty="0" err="1"/>
              <a:t>qwk</a:t>
            </a:r>
            <a:r>
              <a:rPr lang="en-US" altLang="en-US" sz="3200" dirty="0"/>
              <a:t> for 2-3 </a:t>
            </a:r>
            <a:r>
              <a:rPr lang="en-US" altLang="en-US" sz="3200" dirty="0" err="1"/>
              <a:t>wks</a:t>
            </a:r>
            <a:r>
              <a:rPr lang="en-US" altLang="en-US" sz="3200" dirty="0"/>
              <a:t> and at the end </a:t>
            </a:r>
            <a:r>
              <a:rPr lang="en-US" altLang="en-US" sz="3200" dirty="0" smtClean="0"/>
              <a:t>of exposure</a:t>
            </a:r>
            <a:r>
              <a:rPr lang="en-US" altLang="en-US" sz="3200" dirty="0"/>
              <a:t>)</a:t>
            </a:r>
          </a:p>
        </p:txBody>
      </p:sp>
      <p:sp>
        <p:nvSpPr>
          <p:cNvPr id="57348" name="Text Box 5"/>
          <p:cNvSpPr txBox="1">
            <a:spLocks noChangeArrowheads="1"/>
          </p:cNvSpPr>
          <p:nvPr/>
        </p:nvSpPr>
        <p:spPr bwMode="auto">
          <a:xfrm>
            <a:off x="0" y="5765393"/>
            <a:ext cx="12192000"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pPr>
              <a:spcBef>
                <a:spcPct val="50000"/>
              </a:spcBef>
            </a:pPr>
            <a:r>
              <a:rPr lang="en-US" altLang="en-US" sz="1000" dirty="0" err="1"/>
              <a:t>Suputtamongkol</a:t>
            </a:r>
            <a:r>
              <a:rPr lang="en-US" altLang="en-US" sz="1000" dirty="0"/>
              <a:t>, Y, </a:t>
            </a:r>
            <a:r>
              <a:rPr lang="en-US" altLang="en-US" sz="1000" dirty="0" err="1"/>
              <a:t>Niwattayakul</a:t>
            </a:r>
            <a:r>
              <a:rPr lang="en-US" altLang="en-US" sz="1000" dirty="0"/>
              <a:t>, K, </a:t>
            </a:r>
            <a:r>
              <a:rPr lang="en-US" altLang="en-US" sz="1000" dirty="0" err="1"/>
              <a:t>Suttinont</a:t>
            </a:r>
            <a:r>
              <a:rPr lang="en-US" altLang="en-US" sz="1000" dirty="0"/>
              <a:t>, C, et al. An open, randomized, controlled trial of penicillin, doxycycline, and cefotaxime for patients with severe leptospirosis. </a:t>
            </a:r>
            <a:r>
              <a:rPr lang="en-US" altLang="en-US" sz="1000" dirty="0" err="1"/>
              <a:t>Clin</a:t>
            </a:r>
            <a:r>
              <a:rPr lang="en-US" altLang="en-US" sz="1000" dirty="0"/>
              <a:t> Infect Dis 2004; 39:1417. </a:t>
            </a:r>
          </a:p>
          <a:p>
            <a:pPr>
              <a:spcBef>
                <a:spcPct val="50000"/>
              </a:spcBef>
            </a:pPr>
            <a:r>
              <a:rPr lang="en-US" altLang="en-US" sz="1000" dirty="0"/>
              <a:t>Everett, ED. Treatment and prevention of leptospirosis.  </a:t>
            </a:r>
          </a:p>
          <a:p>
            <a:pPr>
              <a:spcBef>
                <a:spcPct val="50000"/>
              </a:spcBef>
            </a:pPr>
            <a:r>
              <a:rPr lang="en-US" altLang="en-US" sz="1000" dirty="0" err="1"/>
              <a:t>Takafuji</a:t>
            </a:r>
            <a:r>
              <a:rPr lang="en-US" altLang="en-US" sz="1000" dirty="0"/>
              <a:t>, ET, Kirkpatrick, JW, Miller, RN, et al. An efficacy trial of doxycycline chemoprophylaxis against leptospirosis. N </a:t>
            </a:r>
            <a:r>
              <a:rPr lang="en-US" altLang="en-US" sz="1000" dirty="0" err="1"/>
              <a:t>Engl</a:t>
            </a:r>
            <a:r>
              <a:rPr lang="en-US" altLang="en-US" sz="1000" dirty="0"/>
              <a:t> J Med 1984; 310:497. </a:t>
            </a:r>
            <a:endParaRPr lang="en-US" altLang="en-US" sz="1000" dirty="0" smtClean="0"/>
          </a:p>
          <a:p>
            <a:pPr>
              <a:spcBef>
                <a:spcPct val="50000"/>
              </a:spcBef>
            </a:pPr>
            <a:r>
              <a:rPr lang="en-US" altLang="en-US" sz="1000" dirty="0" err="1"/>
              <a:t>Skyes</a:t>
            </a:r>
            <a:r>
              <a:rPr lang="en-US" altLang="en-US" sz="1000" dirty="0"/>
              <a:t> J, et al. 2010 ACMIM small animal </a:t>
            </a:r>
            <a:r>
              <a:rPr lang="en-US" altLang="en-US" sz="1000" dirty="0" err="1"/>
              <a:t>concensus</a:t>
            </a:r>
            <a:r>
              <a:rPr lang="en-US" altLang="en-US" sz="1000" dirty="0"/>
              <a:t> statement on Leptospirosis: diagnosis, epidemiology, treatment, and prevention. </a:t>
            </a:r>
            <a:r>
              <a:rPr lang="sv-SE" sz="1000" dirty="0"/>
              <a:t>J Vet Intern Med. 2011 Jan; 25(1): 1–13.</a:t>
            </a:r>
            <a:r>
              <a:rPr lang="en-US" altLang="en-US" sz="1000" dirty="0"/>
              <a:t> </a:t>
            </a:r>
          </a:p>
        </p:txBody>
      </p:sp>
      <p:pic>
        <p:nvPicPr>
          <p:cNvPr id="57349" name="Picture 6" descr="100_03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0576" y="365125"/>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20585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altLang="en-US" b="1" dirty="0" smtClean="0"/>
              <a:t>Worms</a:t>
            </a:r>
          </a:p>
        </p:txBody>
      </p:sp>
      <p:sp>
        <p:nvSpPr>
          <p:cNvPr id="58371" name="Rectangle 3"/>
          <p:cNvSpPr>
            <a:spLocks noGrp="1" noChangeArrowheads="1"/>
          </p:cNvSpPr>
          <p:nvPr>
            <p:ph type="body" idx="1"/>
          </p:nvPr>
        </p:nvSpPr>
        <p:spPr>
          <a:xfrm>
            <a:off x="700088" y="1824037"/>
            <a:ext cx="5105400" cy="3886200"/>
          </a:xfrm>
        </p:spPr>
        <p:txBody>
          <a:bodyPr>
            <a:normAutofit lnSpcReduction="10000"/>
          </a:bodyPr>
          <a:lstStyle/>
          <a:p>
            <a:pPr eaLnBrk="1" hangingPunct="1">
              <a:lnSpc>
                <a:spcPct val="90000"/>
              </a:lnSpc>
            </a:pPr>
            <a:r>
              <a:rPr lang="en-US" altLang="en-US" i="1" dirty="0" err="1" smtClean="0"/>
              <a:t>Baylisascaris</a:t>
            </a:r>
            <a:r>
              <a:rPr lang="en-US" altLang="en-US" i="1" dirty="0" smtClean="0"/>
              <a:t> </a:t>
            </a:r>
            <a:r>
              <a:rPr lang="en-US" altLang="en-US" i="1" dirty="0" err="1" smtClean="0"/>
              <a:t>procyonis</a:t>
            </a:r>
            <a:endParaRPr lang="en-US" altLang="en-US" i="1" dirty="0" smtClean="0"/>
          </a:p>
          <a:p>
            <a:pPr lvl="1" eaLnBrk="1" hangingPunct="1">
              <a:lnSpc>
                <a:spcPct val="90000"/>
              </a:lnSpc>
            </a:pPr>
            <a:r>
              <a:rPr lang="en-US" altLang="en-US" sz="2800" dirty="0" smtClean="0"/>
              <a:t>Raccoon round worm</a:t>
            </a:r>
          </a:p>
          <a:p>
            <a:pPr lvl="1" eaLnBrk="1" hangingPunct="1">
              <a:lnSpc>
                <a:spcPct val="90000"/>
              </a:lnSpc>
            </a:pPr>
            <a:r>
              <a:rPr lang="en-US" altLang="en-US" sz="2800" dirty="0" smtClean="0"/>
              <a:t>Often fatal</a:t>
            </a:r>
          </a:p>
          <a:p>
            <a:pPr lvl="1" eaLnBrk="1" hangingPunct="1">
              <a:lnSpc>
                <a:spcPct val="90000"/>
              </a:lnSpc>
            </a:pPr>
            <a:r>
              <a:rPr lang="en-US" altLang="en-US" sz="2800" dirty="0" smtClean="0"/>
              <a:t>severe CNS disease</a:t>
            </a:r>
          </a:p>
          <a:p>
            <a:pPr lvl="1" eaLnBrk="1" hangingPunct="1">
              <a:lnSpc>
                <a:spcPct val="90000"/>
              </a:lnSpc>
            </a:pPr>
            <a:r>
              <a:rPr lang="en-US" altLang="en-US" sz="2800" dirty="0" smtClean="0"/>
              <a:t>Ocular larva </a:t>
            </a:r>
            <a:r>
              <a:rPr lang="en-US" altLang="en-US" sz="2800" dirty="0" err="1" smtClean="0"/>
              <a:t>migrans</a:t>
            </a:r>
            <a:endParaRPr lang="en-US" altLang="en-US" sz="2800" dirty="0" smtClean="0"/>
          </a:p>
          <a:p>
            <a:pPr lvl="1" eaLnBrk="1" hangingPunct="1">
              <a:lnSpc>
                <a:spcPct val="90000"/>
              </a:lnSpc>
            </a:pPr>
            <a:r>
              <a:rPr lang="en-US" altLang="en-US" sz="2800" i="1" dirty="0" smtClean="0"/>
              <a:t>Avoid contact with raccoons</a:t>
            </a:r>
          </a:p>
          <a:p>
            <a:pPr lvl="2"/>
            <a:r>
              <a:rPr lang="en-US" altLang="en-US" sz="2800" dirty="0" smtClean="0"/>
              <a:t>Have a professional get rid of raccoons and clean up raccoon latrines. </a:t>
            </a:r>
          </a:p>
        </p:txBody>
      </p:sp>
      <p:pic>
        <p:nvPicPr>
          <p:cNvPr id="58372" name="Picture 4" descr="100_19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6474" y="1185862"/>
            <a:ext cx="5695951" cy="427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9327052"/>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962025" y="380999"/>
            <a:ext cx="8001000" cy="1216025"/>
          </a:xfrm>
        </p:spPr>
        <p:txBody>
          <a:bodyPr/>
          <a:lstStyle/>
          <a:p>
            <a:pPr eaLnBrk="1" hangingPunct="1"/>
            <a:r>
              <a:rPr lang="en-US" altLang="en-US" b="1" dirty="0" err="1" smtClean="0"/>
              <a:t>Toxocariasis</a:t>
            </a:r>
            <a:r>
              <a:rPr lang="en-US" altLang="en-US" b="1" dirty="0" smtClean="0"/>
              <a:t> (Roundworms)</a:t>
            </a:r>
          </a:p>
        </p:txBody>
      </p:sp>
      <p:sp>
        <p:nvSpPr>
          <p:cNvPr id="59395" name="Rectangle 3"/>
          <p:cNvSpPr>
            <a:spLocks noGrp="1" noChangeArrowheads="1"/>
          </p:cNvSpPr>
          <p:nvPr>
            <p:ph type="body" idx="1"/>
          </p:nvPr>
        </p:nvSpPr>
        <p:spPr>
          <a:xfrm>
            <a:off x="962025" y="1795463"/>
            <a:ext cx="8001000" cy="4267200"/>
          </a:xfrm>
        </p:spPr>
        <p:txBody>
          <a:bodyPr/>
          <a:lstStyle/>
          <a:p>
            <a:pPr eaLnBrk="1" hangingPunct="1">
              <a:lnSpc>
                <a:spcPct val="90000"/>
              </a:lnSpc>
            </a:pPr>
            <a:r>
              <a:rPr lang="en-US" altLang="en-US" sz="2600" dirty="0"/>
              <a:t>Dogs (</a:t>
            </a:r>
            <a:r>
              <a:rPr lang="en-US" altLang="en-US" sz="2600" i="1" dirty="0" err="1"/>
              <a:t>Toxocara</a:t>
            </a:r>
            <a:r>
              <a:rPr lang="en-US" altLang="en-US" sz="2600" i="1" dirty="0"/>
              <a:t> </a:t>
            </a:r>
            <a:r>
              <a:rPr lang="en-US" altLang="en-US" sz="2600" i="1" dirty="0" err="1"/>
              <a:t>canis</a:t>
            </a:r>
            <a:r>
              <a:rPr lang="en-US" altLang="en-US" sz="2600" dirty="0"/>
              <a:t>), Cats (</a:t>
            </a:r>
            <a:r>
              <a:rPr lang="en-US" altLang="en-US" sz="2600" i="1" dirty="0"/>
              <a:t>T. </a:t>
            </a:r>
            <a:r>
              <a:rPr lang="en-US" altLang="en-US" sz="2600" i="1" dirty="0" err="1"/>
              <a:t>cati</a:t>
            </a:r>
            <a:r>
              <a:rPr lang="en-US" altLang="en-US" sz="2600" dirty="0"/>
              <a:t>)</a:t>
            </a:r>
          </a:p>
          <a:p>
            <a:pPr eaLnBrk="1" hangingPunct="1">
              <a:lnSpc>
                <a:spcPct val="90000"/>
              </a:lnSpc>
            </a:pPr>
            <a:r>
              <a:rPr lang="en-US" altLang="en-US" sz="2600" dirty="0"/>
              <a:t>10,000 human cases annually in U.S.</a:t>
            </a:r>
          </a:p>
          <a:p>
            <a:pPr eaLnBrk="1" hangingPunct="1">
              <a:lnSpc>
                <a:spcPct val="90000"/>
              </a:lnSpc>
            </a:pPr>
            <a:r>
              <a:rPr lang="en-US" altLang="en-US" sz="2600" dirty="0"/>
              <a:t>20% of adult dogs, 80% of </a:t>
            </a:r>
            <a:r>
              <a:rPr lang="en-US" altLang="en-US" sz="2600" dirty="0" smtClean="0"/>
              <a:t>puppies are infected</a:t>
            </a:r>
            <a:endParaRPr lang="en-US" altLang="en-US" sz="2600" dirty="0"/>
          </a:p>
          <a:p>
            <a:pPr eaLnBrk="1" hangingPunct="1">
              <a:lnSpc>
                <a:spcPct val="90000"/>
              </a:lnSpc>
            </a:pPr>
            <a:r>
              <a:rPr lang="en-US" altLang="en-US" sz="2600" dirty="0"/>
              <a:t>Human infection</a:t>
            </a:r>
          </a:p>
          <a:p>
            <a:pPr lvl="1" eaLnBrk="1" hangingPunct="1">
              <a:lnSpc>
                <a:spcPct val="90000"/>
              </a:lnSpc>
            </a:pPr>
            <a:r>
              <a:rPr lang="en-US" altLang="en-US" sz="2200" dirty="0"/>
              <a:t>Eggs are not initially infective (2-4 </a:t>
            </a:r>
            <a:r>
              <a:rPr lang="en-US" altLang="en-US" sz="2200" dirty="0" err="1"/>
              <a:t>wks</a:t>
            </a:r>
            <a:r>
              <a:rPr lang="en-US" altLang="en-US" sz="2200" dirty="0"/>
              <a:t> in soil)</a:t>
            </a:r>
          </a:p>
          <a:p>
            <a:pPr lvl="1" eaLnBrk="1" hangingPunct="1">
              <a:lnSpc>
                <a:spcPct val="90000"/>
              </a:lnSpc>
            </a:pPr>
            <a:r>
              <a:rPr lang="en-US" altLang="en-US" sz="2200" dirty="0"/>
              <a:t>Children 1-5 highest risk</a:t>
            </a:r>
          </a:p>
          <a:p>
            <a:pPr lvl="1" eaLnBrk="1" hangingPunct="1">
              <a:lnSpc>
                <a:spcPct val="90000"/>
              </a:lnSpc>
            </a:pPr>
            <a:r>
              <a:rPr lang="en-US" altLang="en-US" sz="2200" dirty="0"/>
              <a:t>Severe: Malaise, irritability,</a:t>
            </a:r>
          </a:p>
          <a:p>
            <a:pPr lvl="1" eaLnBrk="1" hangingPunct="1">
              <a:lnSpc>
                <a:spcPct val="90000"/>
              </a:lnSpc>
              <a:buFont typeface="Wingdings" panose="05000000000000000000" pitchFamily="2" charset="2"/>
              <a:buNone/>
            </a:pPr>
            <a:r>
              <a:rPr lang="en-US" altLang="en-US" sz="2200" dirty="0"/>
              <a:t>	fever, hepatomegaly, pruritic</a:t>
            </a:r>
          </a:p>
          <a:p>
            <a:pPr lvl="1" eaLnBrk="1" hangingPunct="1">
              <a:lnSpc>
                <a:spcPct val="90000"/>
              </a:lnSpc>
              <a:buFont typeface="Wingdings" panose="05000000000000000000" pitchFamily="2" charset="2"/>
              <a:buNone/>
            </a:pPr>
            <a:r>
              <a:rPr lang="en-US" altLang="en-US" sz="2200" dirty="0"/>
              <a:t>	cutaneous lesions, respiratory </a:t>
            </a:r>
          </a:p>
          <a:p>
            <a:pPr lvl="1" eaLnBrk="1" hangingPunct="1">
              <a:lnSpc>
                <a:spcPct val="90000"/>
              </a:lnSpc>
              <a:buFont typeface="Wingdings" panose="05000000000000000000" pitchFamily="2" charset="2"/>
              <a:buNone/>
            </a:pPr>
            <a:r>
              <a:rPr lang="en-US" altLang="en-US" sz="2200" dirty="0"/>
              <a:t>	symptoms</a:t>
            </a:r>
          </a:p>
        </p:txBody>
      </p:sp>
      <p:pic>
        <p:nvPicPr>
          <p:cNvPr id="59396" name="Picture 4" descr="toxocara can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8114" y="380999"/>
            <a:ext cx="3940174" cy="262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2088" y="365760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54755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698501" y="304801"/>
            <a:ext cx="8264525" cy="1216025"/>
          </a:xfrm>
        </p:spPr>
        <p:txBody>
          <a:bodyPr/>
          <a:lstStyle/>
          <a:p>
            <a:pPr eaLnBrk="1" hangingPunct="1"/>
            <a:r>
              <a:rPr lang="en-US" altLang="en-US" sz="3400" dirty="0" err="1"/>
              <a:t>Toxocariasis</a:t>
            </a:r>
            <a:r>
              <a:rPr lang="en-US" altLang="en-US" sz="3400" dirty="0"/>
              <a:t> </a:t>
            </a:r>
            <a:br>
              <a:rPr lang="en-US" altLang="en-US" sz="3400" dirty="0"/>
            </a:br>
            <a:r>
              <a:rPr lang="en-US" altLang="en-US" sz="2800" dirty="0"/>
              <a:t>Ocular, visceral, or cutaneous larva </a:t>
            </a:r>
            <a:r>
              <a:rPr lang="en-US" altLang="en-US" sz="2800" dirty="0" err="1"/>
              <a:t>migrans</a:t>
            </a:r>
            <a:endParaRPr lang="en-US" altLang="en-US" sz="2800" dirty="0"/>
          </a:p>
        </p:txBody>
      </p:sp>
      <p:sp>
        <p:nvSpPr>
          <p:cNvPr id="60419" name="Rectangle 3"/>
          <p:cNvSpPr>
            <a:spLocks noGrp="1" noChangeArrowheads="1"/>
          </p:cNvSpPr>
          <p:nvPr>
            <p:ph type="body" idx="1"/>
          </p:nvPr>
        </p:nvSpPr>
        <p:spPr>
          <a:xfrm>
            <a:off x="698500" y="1520826"/>
            <a:ext cx="8445499" cy="1905000"/>
          </a:xfrm>
        </p:spPr>
        <p:txBody>
          <a:bodyPr/>
          <a:lstStyle/>
          <a:p>
            <a:pPr eaLnBrk="1" hangingPunct="1">
              <a:lnSpc>
                <a:spcPct val="90000"/>
              </a:lnSpc>
            </a:pPr>
            <a:r>
              <a:rPr lang="en-US" altLang="en-US" sz="2600" dirty="0"/>
              <a:t>Ocular larva </a:t>
            </a:r>
            <a:r>
              <a:rPr lang="en-US" altLang="en-US" sz="2600" dirty="0" err="1"/>
              <a:t>migrans</a:t>
            </a:r>
            <a:endParaRPr lang="en-US" altLang="en-US" sz="2600" dirty="0"/>
          </a:p>
          <a:p>
            <a:pPr lvl="1" eaLnBrk="1" hangingPunct="1">
              <a:lnSpc>
                <a:spcPct val="90000"/>
              </a:lnSpc>
            </a:pPr>
            <a:r>
              <a:rPr lang="en-US" altLang="en-US" sz="2200" dirty="0"/>
              <a:t>Causes inflammation and scarring of the retina </a:t>
            </a:r>
          </a:p>
          <a:p>
            <a:pPr lvl="1" eaLnBrk="1" hangingPunct="1">
              <a:lnSpc>
                <a:spcPct val="90000"/>
              </a:lnSpc>
            </a:pPr>
            <a:r>
              <a:rPr lang="en-US" altLang="en-US" sz="2200" dirty="0"/>
              <a:t>700 people per year experience permanent partial loss of vision.</a:t>
            </a:r>
          </a:p>
          <a:p>
            <a:pPr lvl="1" eaLnBrk="1" hangingPunct="1">
              <a:lnSpc>
                <a:spcPct val="90000"/>
              </a:lnSpc>
            </a:pPr>
            <a:r>
              <a:rPr lang="en-US" altLang="en-US" sz="2200" dirty="0" smtClean="0"/>
              <a:t>Symptoms: </a:t>
            </a:r>
            <a:r>
              <a:rPr lang="en-US" altLang="en-US" sz="2200" dirty="0"/>
              <a:t>Strabismus and failing vision </a:t>
            </a:r>
          </a:p>
        </p:txBody>
      </p:sp>
      <p:pic>
        <p:nvPicPr>
          <p:cNvPr id="60420" name="Picture 4" descr="ocular larv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650" y="3581400"/>
            <a:ext cx="3505200" cy="308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2" descr="100_058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5113" y="2894013"/>
            <a:ext cx="50292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41053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b="1" dirty="0" smtClean="0"/>
              <a:t>Toxoplasmosis</a:t>
            </a:r>
          </a:p>
        </p:txBody>
      </p:sp>
      <p:sp>
        <p:nvSpPr>
          <p:cNvPr id="22531" name="Rectangle 3"/>
          <p:cNvSpPr>
            <a:spLocks noGrp="1" noChangeArrowheads="1"/>
          </p:cNvSpPr>
          <p:nvPr>
            <p:ph type="body" idx="1"/>
          </p:nvPr>
        </p:nvSpPr>
        <p:spPr>
          <a:xfrm>
            <a:off x="538164" y="1592262"/>
            <a:ext cx="10815636" cy="4267200"/>
          </a:xfrm>
        </p:spPr>
        <p:txBody>
          <a:bodyPr>
            <a:noAutofit/>
          </a:bodyPr>
          <a:lstStyle/>
          <a:p>
            <a:pPr eaLnBrk="1" hangingPunct="1">
              <a:lnSpc>
                <a:spcPct val="90000"/>
              </a:lnSpc>
            </a:pPr>
            <a:r>
              <a:rPr lang="en-US" altLang="en-US" dirty="0"/>
              <a:t>Caused by a parasite (</a:t>
            </a:r>
            <a:r>
              <a:rPr lang="en-US" altLang="en-US" i="1" dirty="0"/>
              <a:t>Toxoplasma </a:t>
            </a:r>
            <a:r>
              <a:rPr lang="en-US" altLang="en-US" i="1" dirty="0" err="1"/>
              <a:t>gondii</a:t>
            </a:r>
            <a:r>
              <a:rPr lang="en-US" altLang="en-US" dirty="0"/>
              <a:t>)</a:t>
            </a:r>
          </a:p>
          <a:p>
            <a:pPr eaLnBrk="1" hangingPunct="1">
              <a:lnSpc>
                <a:spcPct val="90000"/>
              </a:lnSpc>
            </a:pPr>
            <a:r>
              <a:rPr lang="en-US" altLang="en-US" dirty="0"/>
              <a:t>Prevalent worldwide </a:t>
            </a:r>
          </a:p>
          <a:p>
            <a:pPr eaLnBrk="1" hangingPunct="1">
              <a:lnSpc>
                <a:spcPct val="90000"/>
              </a:lnSpc>
            </a:pPr>
            <a:r>
              <a:rPr lang="en-US" altLang="en-US" dirty="0"/>
              <a:t>Carried by cats and</a:t>
            </a:r>
          </a:p>
          <a:p>
            <a:pPr eaLnBrk="1" hangingPunct="1">
              <a:lnSpc>
                <a:spcPct val="90000"/>
              </a:lnSpc>
              <a:buFont typeface="Wingdings" panose="05000000000000000000" pitchFamily="2" charset="2"/>
              <a:buNone/>
            </a:pPr>
            <a:r>
              <a:rPr lang="en-US" altLang="en-US" dirty="0"/>
              <a:t>	is passed in their feces </a:t>
            </a:r>
          </a:p>
          <a:p>
            <a:pPr eaLnBrk="1" hangingPunct="1">
              <a:lnSpc>
                <a:spcPct val="90000"/>
              </a:lnSpc>
            </a:pPr>
            <a:r>
              <a:rPr lang="en-US" altLang="en-US" dirty="0"/>
              <a:t>Sporulation takes 1-5 days</a:t>
            </a:r>
          </a:p>
          <a:p>
            <a:pPr eaLnBrk="1" hangingPunct="1">
              <a:lnSpc>
                <a:spcPct val="90000"/>
              </a:lnSpc>
            </a:pPr>
            <a:r>
              <a:rPr lang="en-US" altLang="en-US" dirty="0"/>
              <a:t>Cats shed oocysts for 2 weeks</a:t>
            </a:r>
          </a:p>
          <a:p>
            <a:pPr eaLnBrk="1" hangingPunct="1">
              <a:lnSpc>
                <a:spcPct val="90000"/>
              </a:lnSpc>
            </a:pPr>
            <a:r>
              <a:rPr lang="en-US" altLang="en-US" dirty="0"/>
              <a:t>Oocysts can survive for years in the environment</a:t>
            </a:r>
          </a:p>
          <a:p>
            <a:pPr eaLnBrk="1" hangingPunct="1">
              <a:lnSpc>
                <a:spcPct val="90000"/>
              </a:lnSpc>
            </a:pPr>
            <a:r>
              <a:rPr lang="en-US" altLang="en-US" dirty="0"/>
              <a:t>Antibody testing of cats has little to no public health value.</a:t>
            </a:r>
          </a:p>
        </p:txBody>
      </p:sp>
      <p:sp>
        <p:nvSpPr>
          <p:cNvPr id="22532" name="Rectangle 6"/>
          <p:cNvSpPr>
            <a:spLocks noChangeArrowheads="1"/>
          </p:cNvSpPr>
          <p:nvPr/>
        </p:nvSpPr>
        <p:spPr bwMode="auto">
          <a:xfrm>
            <a:off x="0" y="6157913"/>
            <a:ext cx="1219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pPr eaLnBrk="1" hangingPunct="1"/>
            <a:r>
              <a:rPr lang="en-US" altLang="en-US" sz="1000" dirty="0"/>
              <a:t>Jones JL, </a:t>
            </a:r>
            <a:r>
              <a:rPr lang="en-US" altLang="en-US" sz="1000" dirty="0" err="1"/>
              <a:t>Kruszon</a:t>
            </a:r>
            <a:r>
              <a:rPr lang="en-US" altLang="en-US" sz="1000" dirty="0"/>
              <a:t>-Moran D, Wilson M. </a:t>
            </a:r>
            <a:r>
              <a:rPr lang="en-US" altLang="en-US" sz="1000" i="1" dirty="0"/>
              <a:t>Toxoplasma </a:t>
            </a:r>
            <a:r>
              <a:rPr lang="en-US" altLang="en-US" sz="1000" i="1" dirty="0" err="1"/>
              <a:t>gondii</a:t>
            </a:r>
            <a:r>
              <a:rPr lang="en-US" altLang="en-US" sz="1000" dirty="0"/>
              <a:t> infection in the United States, 1999–2000. </a:t>
            </a:r>
            <a:r>
              <a:rPr lang="en-US" altLang="en-US" sz="1000" dirty="0" err="1"/>
              <a:t>Emerg</a:t>
            </a:r>
            <a:r>
              <a:rPr lang="en-US" altLang="en-US" sz="1000" dirty="0"/>
              <a:t> Infect Dis [9:11] 2003 Nov [</a:t>
            </a:r>
            <a:r>
              <a:rPr lang="en-US" altLang="en-US" sz="1000" i="1" dirty="0"/>
              <a:t>8/7/07</a:t>
            </a:r>
            <a:r>
              <a:rPr lang="en-US" altLang="en-US" sz="1000" dirty="0"/>
              <a:t>]. Available from: URL: http://www.cdc.gov/ncidod/EID/vol9no11/03-0098.htm</a:t>
            </a:r>
          </a:p>
          <a:p>
            <a:pPr eaLnBrk="1" hangingPunct="1"/>
            <a:r>
              <a:rPr lang="en-US" altLang="en-US" sz="1200" dirty="0"/>
              <a:t>MMWR </a:t>
            </a:r>
            <a:r>
              <a:rPr lang="en-US" altLang="en-US" sz="1200" i="1" dirty="0"/>
              <a:t>Recommendations and Reports,</a:t>
            </a:r>
            <a:r>
              <a:rPr lang="en-US" altLang="en-US" sz="1200" dirty="0"/>
              <a:t> Preventing Congenital Toxoplasmosis March 31, 2000 / 49(RR02);57-75 </a:t>
            </a:r>
            <a:r>
              <a:rPr lang="en-US" altLang="en-US" sz="1200" dirty="0">
                <a:hlinkClick r:id="rId3"/>
              </a:rPr>
              <a:t>http</a:t>
            </a:r>
            <a:r>
              <a:rPr lang="en-US" altLang="en-US" sz="1000" dirty="0">
                <a:hlinkClick r:id="rId3"/>
              </a:rPr>
              <a:t>://www.cdc.gov/ncidod/dpd/parasites/toxoplasmosis/factsht_toxoplasmosis.htm</a:t>
            </a:r>
            <a:endParaRPr lang="en-US" altLang="en-US" sz="1000" dirty="0"/>
          </a:p>
        </p:txBody>
      </p:sp>
      <p:sp>
        <p:nvSpPr>
          <p:cNvPr id="22533" name="Text Box 16"/>
          <p:cNvSpPr txBox="1">
            <a:spLocks noChangeArrowheads="1"/>
          </p:cNvSpPr>
          <p:nvPr/>
        </p:nvSpPr>
        <p:spPr bwMode="auto">
          <a:xfrm>
            <a:off x="7543800" y="4419601"/>
            <a:ext cx="2209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pPr>
              <a:spcBef>
                <a:spcPct val="50000"/>
              </a:spcBef>
            </a:pPr>
            <a:endParaRPr lang="en-US" altLang="en-US" sz="1000"/>
          </a:p>
        </p:txBody>
      </p:sp>
      <p:sp>
        <p:nvSpPr>
          <p:cNvPr id="22534" name="Text Box 17"/>
          <p:cNvSpPr txBox="1">
            <a:spLocks noChangeArrowheads="1"/>
          </p:cNvSpPr>
          <p:nvPr/>
        </p:nvSpPr>
        <p:spPr bwMode="auto">
          <a:xfrm>
            <a:off x="7315200" y="3527425"/>
            <a:ext cx="3810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pPr>
              <a:spcBef>
                <a:spcPct val="50000"/>
              </a:spcBef>
            </a:pPr>
            <a:r>
              <a:rPr lang="en-US" altLang="en-US" sz="1000" dirty="0"/>
              <a:t>Courtesy USDA, http://www.ars.usda.gov/Main/docs.htm?docid=11013</a:t>
            </a:r>
          </a:p>
        </p:txBody>
      </p:sp>
      <p:pic>
        <p:nvPicPr>
          <p:cNvPr id="22535" name="Picture 19" descr="toxocomposit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73" y="100014"/>
            <a:ext cx="4800600" cy="340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0745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lstStyle/>
          <a:p>
            <a:pPr eaLnBrk="1" hangingPunct="1"/>
            <a:r>
              <a:rPr lang="en-US" altLang="en-US" dirty="0" err="1" smtClean="0"/>
              <a:t>Toxocariasis</a:t>
            </a:r>
            <a:endParaRPr lang="en-US" altLang="en-US" dirty="0" smtClean="0"/>
          </a:p>
        </p:txBody>
      </p:sp>
      <p:sp>
        <p:nvSpPr>
          <p:cNvPr id="61444" name="Rectangle 3"/>
          <p:cNvSpPr>
            <a:spLocks noGrp="1" noChangeArrowheads="1"/>
          </p:cNvSpPr>
          <p:nvPr>
            <p:ph type="body" idx="1"/>
          </p:nvPr>
        </p:nvSpPr>
        <p:spPr>
          <a:xfrm>
            <a:off x="838200" y="1825625"/>
            <a:ext cx="5734050" cy="4351338"/>
          </a:xfrm>
        </p:spPr>
        <p:txBody>
          <a:bodyPr>
            <a:normAutofit/>
          </a:bodyPr>
          <a:lstStyle/>
          <a:p>
            <a:pPr eaLnBrk="1" hangingPunct="1">
              <a:lnSpc>
                <a:spcPct val="80000"/>
              </a:lnSpc>
            </a:pPr>
            <a:r>
              <a:rPr lang="en-US" altLang="en-US" sz="3200" dirty="0"/>
              <a:t>Diagnosis</a:t>
            </a:r>
          </a:p>
          <a:p>
            <a:pPr lvl="1" eaLnBrk="1" hangingPunct="1">
              <a:lnSpc>
                <a:spcPct val="80000"/>
              </a:lnSpc>
            </a:pPr>
            <a:r>
              <a:rPr lang="en-US" altLang="en-US" sz="3200" dirty="0"/>
              <a:t>Leukocytosis with eosinophilia</a:t>
            </a:r>
          </a:p>
          <a:p>
            <a:pPr lvl="1" eaLnBrk="1" hangingPunct="1">
              <a:lnSpc>
                <a:spcPct val="80000"/>
              </a:lnSpc>
            </a:pPr>
            <a:r>
              <a:rPr lang="en-US" altLang="en-US" sz="3200" dirty="0"/>
              <a:t>ELISA antibody assay (not good for OLM)</a:t>
            </a:r>
          </a:p>
          <a:p>
            <a:pPr lvl="1" eaLnBrk="1" hangingPunct="1">
              <a:lnSpc>
                <a:spcPct val="80000"/>
              </a:lnSpc>
            </a:pPr>
            <a:r>
              <a:rPr lang="en-US" altLang="en-US" sz="3200" dirty="0"/>
              <a:t>Tissue biopsy (rarely done</a:t>
            </a:r>
            <a:r>
              <a:rPr lang="en-US" altLang="en-US" sz="3200" dirty="0" smtClean="0"/>
              <a:t>)</a:t>
            </a:r>
          </a:p>
          <a:p>
            <a:pPr lvl="1" eaLnBrk="1" hangingPunct="1">
              <a:lnSpc>
                <a:spcPct val="80000"/>
              </a:lnSpc>
            </a:pPr>
            <a:r>
              <a:rPr lang="en-US" altLang="en-US" sz="3200" dirty="0" smtClean="0"/>
              <a:t>Stool studies in animals</a:t>
            </a:r>
            <a:endParaRPr lang="en-US" altLang="en-US" sz="3200" dirty="0"/>
          </a:p>
        </p:txBody>
      </p:sp>
      <p:pic>
        <p:nvPicPr>
          <p:cNvPr id="61445" name="Picture 4" descr="eosinophilia40x03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50" y="858911"/>
            <a:ext cx="4871367" cy="3527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14303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_MG_20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9363" y="714083"/>
            <a:ext cx="5410200" cy="3608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2"/>
          <p:cNvSpPr>
            <a:spLocks noGrp="1" noChangeArrowheads="1"/>
          </p:cNvSpPr>
          <p:nvPr>
            <p:ph type="title"/>
          </p:nvPr>
        </p:nvSpPr>
        <p:spPr/>
        <p:txBody>
          <a:bodyPr/>
          <a:lstStyle/>
          <a:p>
            <a:pPr eaLnBrk="1" hangingPunct="1"/>
            <a:r>
              <a:rPr lang="en-US" altLang="en-US" dirty="0" err="1" smtClean="0"/>
              <a:t>Toxocariasis</a:t>
            </a:r>
            <a:endParaRPr lang="en-US" altLang="en-US" dirty="0" smtClean="0"/>
          </a:p>
        </p:txBody>
      </p:sp>
      <p:sp>
        <p:nvSpPr>
          <p:cNvPr id="61444" name="Rectangle 3"/>
          <p:cNvSpPr>
            <a:spLocks noGrp="1" noChangeArrowheads="1"/>
          </p:cNvSpPr>
          <p:nvPr>
            <p:ph type="body" idx="1"/>
          </p:nvPr>
        </p:nvSpPr>
        <p:spPr>
          <a:xfrm>
            <a:off x="838200" y="1825625"/>
            <a:ext cx="5734050" cy="4351338"/>
          </a:xfrm>
        </p:spPr>
        <p:txBody>
          <a:bodyPr>
            <a:normAutofit fontScale="92500" lnSpcReduction="10000"/>
          </a:bodyPr>
          <a:lstStyle/>
          <a:p>
            <a:pPr marL="0" indent="0" eaLnBrk="1" hangingPunct="1">
              <a:lnSpc>
                <a:spcPct val="80000"/>
              </a:lnSpc>
              <a:buNone/>
            </a:pPr>
            <a:r>
              <a:rPr lang="en-US" altLang="en-US" sz="2400" dirty="0" smtClean="0"/>
              <a:t>Treatment</a:t>
            </a:r>
          </a:p>
          <a:p>
            <a:pPr eaLnBrk="1" hangingPunct="1">
              <a:lnSpc>
                <a:spcPct val="80000"/>
              </a:lnSpc>
            </a:pPr>
            <a:r>
              <a:rPr lang="en-US" altLang="en-US" sz="2400" dirty="0" smtClean="0"/>
              <a:t>Humans</a:t>
            </a:r>
          </a:p>
          <a:p>
            <a:pPr lvl="1" eaLnBrk="1" hangingPunct="1">
              <a:lnSpc>
                <a:spcPct val="80000"/>
              </a:lnSpc>
            </a:pPr>
            <a:r>
              <a:rPr lang="en-US" altLang="en-US" dirty="0" smtClean="0"/>
              <a:t>Self limited</a:t>
            </a:r>
          </a:p>
          <a:p>
            <a:pPr lvl="1" eaLnBrk="1" hangingPunct="1">
              <a:lnSpc>
                <a:spcPct val="80000"/>
              </a:lnSpc>
            </a:pPr>
            <a:r>
              <a:rPr lang="en-US" altLang="en-US" dirty="0" smtClean="0"/>
              <a:t>Severe cases:</a:t>
            </a:r>
          </a:p>
          <a:p>
            <a:pPr lvl="2" eaLnBrk="1" hangingPunct="1">
              <a:lnSpc>
                <a:spcPct val="80000"/>
              </a:lnSpc>
            </a:pPr>
            <a:r>
              <a:rPr lang="en-US" altLang="en-US" sz="2400" dirty="0" err="1" smtClean="0"/>
              <a:t>Albendazole</a:t>
            </a:r>
            <a:r>
              <a:rPr lang="en-US" altLang="en-US" sz="2400" dirty="0" smtClean="0"/>
              <a:t> 400mg BID</a:t>
            </a:r>
          </a:p>
          <a:p>
            <a:pPr lvl="2" eaLnBrk="1" hangingPunct="1">
              <a:lnSpc>
                <a:spcPct val="80000"/>
              </a:lnSpc>
            </a:pPr>
            <a:r>
              <a:rPr lang="en-US" altLang="en-US" sz="2400" dirty="0" err="1" smtClean="0"/>
              <a:t>Mebendazole</a:t>
            </a:r>
            <a:r>
              <a:rPr lang="en-US" altLang="en-US" sz="2400" dirty="0" smtClean="0"/>
              <a:t> 100-200mg BID</a:t>
            </a:r>
          </a:p>
          <a:p>
            <a:pPr>
              <a:lnSpc>
                <a:spcPct val="80000"/>
              </a:lnSpc>
            </a:pPr>
            <a:r>
              <a:rPr lang="en-US" altLang="en-US" sz="2400" dirty="0" smtClean="0"/>
              <a:t>Animals</a:t>
            </a:r>
          </a:p>
          <a:p>
            <a:pPr lvl="1">
              <a:lnSpc>
                <a:spcPct val="80000"/>
              </a:lnSpc>
            </a:pPr>
            <a:r>
              <a:rPr lang="en-US" dirty="0" smtClean="0"/>
              <a:t>Drugs approved for treatment of </a:t>
            </a:r>
            <a:r>
              <a:rPr lang="en-US" i="1" dirty="0" err="1" smtClean="0"/>
              <a:t>Toxocara</a:t>
            </a:r>
            <a:r>
              <a:rPr lang="en-US" dirty="0" smtClean="0"/>
              <a:t> infections in dogs and cats are </a:t>
            </a:r>
            <a:r>
              <a:rPr lang="en-US" dirty="0" err="1" smtClean="0"/>
              <a:t>fenbendazole</a:t>
            </a:r>
            <a:r>
              <a:rPr lang="en-US" dirty="0" smtClean="0"/>
              <a:t>, </a:t>
            </a:r>
            <a:r>
              <a:rPr lang="en-US" dirty="0" err="1" smtClean="0"/>
              <a:t>milbemycin</a:t>
            </a:r>
            <a:r>
              <a:rPr lang="en-US" dirty="0" smtClean="0"/>
              <a:t> oxime, </a:t>
            </a:r>
            <a:r>
              <a:rPr lang="en-US" dirty="0" err="1" smtClean="0"/>
              <a:t>moxidectin</a:t>
            </a:r>
            <a:r>
              <a:rPr lang="en-US" dirty="0" smtClean="0"/>
              <a:t>, </a:t>
            </a:r>
            <a:r>
              <a:rPr lang="en-US" dirty="0" err="1" smtClean="0"/>
              <a:t>selamectin</a:t>
            </a:r>
            <a:r>
              <a:rPr lang="en-US" dirty="0" smtClean="0"/>
              <a:t> (</a:t>
            </a:r>
            <a:r>
              <a:rPr lang="en-US" i="1" dirty="0" smtClean="0"/>
              <a:t>T. </a:t>
            </a:r>
            <a:r>
              <a:rPr lang="en-US" i="1" dirty="0" err="1" smtClean="0"/>
              <a:t>cati</a:t>
            </a:r>
            <a:r>
              <a:rPr lang="en-US" dirty="0" smtClean="0"/>
              <a:t> only), </a:t>
            </a:r>
            <a:r>
              <a:rPr lang="en-US" dirty="0" err="1" smtClean="0"/>
              <a:t>piperazine</a:t>
            </a:r>
            <a:r>
              <a:rPr lang="en-US" dirty="0" smtClean="0"/>
              <a:t>, and </a:t>
            </a:r>
            <a:r>
              <a:rPr lang="en-US" dirty="0" err="1" smtClean="0"/>
              <a:t>pyrantel</a:t>
            </a:r>
            <a:r>
              <a:rPr lang="en-US" dirty="0" smtClean="0"/>
              <a:t> </a:t>
            </a:r>
            <a:r>
              <a:rPr lang="en-US" dirty="0" err="1" smtClean="0"/>
              <a:t>pamoate</a:t>
            </a:r>
            <a:endParaRPr lang="en-US" dirty="0" smtClean="0"/>
          </a:p>
          <a:p>
            <a:pPr lvl="1">
              <a:lnSpc>
                <a:spcPct val="80000"/>
              </a:lnSpc>
            </a:pPr>
            <a:r>
              <a:rPr lang="en-US" dirty="0"/>
              <a:t>P</a:t>
            </a:r>
            <a:r>
              <a:rPr lang="en-US" dirty="0" smtClean="0"/>
              <a:t>uppies </a:t>
            </a:r>
            <a:r>
              <a:rPr lang="en-US" dirty="0"/>
              <a:t>and kittens </a:t>
            </a:r>
            <a:r>
              <a:rPr lang="en-US" dirty="0" smtClean="0"/>
              <a:t>should </a:t>
            </a:r>
            <a:r>
              <a:rPr lang="en-US" dirty="0"/>
              <a:t>be routinely dewormed at </a:t>
            </a:r>
            <a:r>
              <a:rPr lang="en-US" dirty="0" smtClean="0"/>
              <a:t>2, 4, 6, </a:t>
            </a:r>
            <a:r>
              <a:rPr lang="en-US" dirty="0"/>
              <a:t>and </a:t>
            </a:r>
            <a:r>
              <a:rPr lang="en-US" dirty="0" smtClean="0"/>
              <a:t>8 </a:t>
            </a:r>
            <a:r>
              <a:rPr lang="en-US" dirty="0"/>
              <a:t>weeks of age</a:t>
            </a:r>
            <a:endParaRPr lang="en-US" altLang="en-US" dirty="0" smtClean="0"/>
          </a:p>
        </p:txBody>
      </p:sp>
      <p:sp>
        <p:nvSpPr>
          <p:cNvPr id="2" name="TextBox 1"/>
          <p:cNvSpPr txBox="1"/>
          <p:nvPr/>
        </p:nvSpPr>
        <p:spPr>
          <a:xfrm>
            <a:off x="0" y="6457890"/>
            <a:ext cx="11453813" cy="400110"/>
          </a:xfrm>
          <a:prstGeom prst="rect">
            <a:avLst/>
          </a:prstGeom>
          <a:noFill/>
        </p:spPr>
        <p:txBody>
          <a:bodyPr wrap="square" rtlCol="0">
            <a:spAutoFit/>
          </a:bodyPr>
          <a:lstStyle/>
          <a:p>
            <a:r>
              <a:rPr lang="en-US" sz="1000" dirty="0" smtClean="0">
                <a:latin typeface="Verdana" panose="020B0604030504040204" pitchFamily="34" charset="0"/>
                <a:ea typeface="Verdana" panose="020B0604030504040204" pitchFamily="34" charset="0"/>
                <a:cs typeface="Verdana" panose="020B0604030504040204" pitchFamily="34" charset="0"/>
              </a:rPr>
              <a:t>Lee A, et al. </a:t>
            </a:r>
            <a:r>
              <a:rPr lang="en-US" sz="1000" dirty="0">
                <a:latin typeface="Verdana" panose="020B0604030504040204" pitchFamily="34" charset="0"/>
                <a:ea typeface="Verdana" panose="020B0604030504040204" pitchFamily="34" charset="0"/>
                <a:cs typeface="Verdana" panose="020B0604030504040204" pitchFamily="34" charset="0"/>
              </a:rPr>
              <a:t>Epidemiologic and zoonotic aspects of </a:t>
            </a:r>
            <a:r>
              <a:rPr lang="en-US" sz="1000" dirty="0" err="1">
                <a:latin typeface="Verdana" panose="020B0604030504040204" pitchFamily="34" charset="0"/>
                <a:ea typeface="Verdana" panose="020B0604030504040204" pitchFamily="34" charset="0"/>
                <a:cs typeface="Verdana" panose="020B0604030504040204" pitchFamily="34" charset="0"/>
              </a:rPr>
              <a:t>ascarid</a:t>
            </a:r>
            <a:r>
              <a:rPr lang="en-US" sz="1000" dirty="0">
                <a:latin typeface="Verdana" panose="020B0604030504040204" pitchFamily="34" charset="0"/>
                <a:ea typeface="Verdana" panose="020B0604030504040204" pitchFamily="34" charset="0"/>
                <a:cs typeface="Verdana" panose="020B0604030504040204" pitchFamily="34" charset="0"/>
              </a:rPr>
              <a:t> infections in dogs and </a:t>
            </a:r>
            <a:r>
              <a:rPr lang="en-US" sz="1000" dirty="0" smtClean="0">
                <a:latin typeface="Verdana" panose="020B0604030504040204" pitchFamily="34" charset="0"/>
                <a:ea typeface="Verdana" panose="020B0604030504040204" pitchFamily="34" charset="0"/>
                <a:cs typeface="Verdana" panose="020B0604030504040204" pitchFamily="34" charset="0"/>
              </a:rPr>
              <a:t>cats. Trends </a:t>
            </a:r>
            <a:r>
              <a:rPr lang="en-US" sz="1000" dirty="0" err="1" smtClean="0">
                <a:latin typeface="Verdana" panose="020B0604030504040204" pitchFamily="34" charset="0"/>
                <a:ea typeface="Verdana" panose="020B0604030504040204" pitchFamily="34" charset="0"/>
                <a:cs typeface="Verdana" panose="020B0604030504040204" pitchFamily="34" charset="0"/>
              </a:rPr>
              <a:t>Parasitol</a:t>
            </a:r>
            <a:r>
              <a:rPr lang="en-US" sz="1000" dirty="0" smtClean="0">
                <a:latin typeface="Verdana" panose="020B0604030504040204" pitchFamily="34" charset="0"/>
                <a:ea typeface="Verdana" panose="020B0604030504040204" pitchFamily="34" charset="0"/>
                <a:cs typeface="Verdana" panose="020B0604030504040204" pitchFamily="34" charset="0"/>
              </a:rPr>
              <a:t> 26 (4) 2010. 155-161. </a:t>
            </a:r>
            <a:endParaRPr lang="en-US" sz="1000" dirty="0">
              <a:latin typeface="Verdana" panose="020B0604030504040204" pitchFamily="34" charset="0"/>
              <a:ea typeface="Verdana" panose="020B0604030504040204" pitchFamily="34" charset="0"/>
              <a:cs typeface="Verdana" panose="020B0604030504040204" pitchFamily="34" charset="0"/>
            </a:endParaRPr>
          </a:p>
          <a:p>
            <a:endParaRPr lang="en-US" sz="1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791739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lstStyle/>
          <a:p>
            <a:pPr eaLnBrk="1" hangingPunct="1"/>
            <a:r>
              <a:rPr lang="en-US" altLang="en-US" dirty="0" err="1" smtClean="0"/>
              <a:t>Toxocariasis</a:t>
            </a:r>
            <a:endParaRPr lang="en-US" altLang="en-US" dirty="0" smtClean="0"/>
          </a:p>
        </p:txBody>
      </p:sp>
      <p:sp>
        <p:nvSpPr>
          <p:cNvPr id="61444" name="Rectangle 3"/>
          <p:cNvSpPr>
            <a:spLocks noGrp="1" noChangeArrowheads="1"/>
          </p:cNvSpPr>
          <p:nvPr>
            <p:ph type="body" idx="1"/>
          </p:nvPr>
        </p:nvSpPr>
        <p:spPr>
          <a:xfrm>
            <a:off x="395288" y="1690688"/>
            <a:ext cx="6934200" cy="4351338"/>
          </a:xfrm>
        </p:spPr>
        <p:txBody>
          <a:bodyPr>
            <a:normAutofit/>
          </a:bodyPr>
          <a:lstStyle/>
          <a:p>
            <a:pPr eaLnBrk="1" hangingPunct="1">
              <a:lnSpc>
                <a:spcPct val="80000"/>
              </a:lnSpc>
            </a:pPr>
            <a:r>
              <a:rPr lang="en-US" altLang="en-US" sz="2400" dirty="0" smtClean="0"/>
              <a:t>Prevention</a:t>
            </a:r>
            <a:endParaRPr lang="en-US" altLang="en-US" sz="2400" dirty="0"/>
          </a:p>
          <a:p>
            <a:pPr lvl="1" eaLnBrk="1" hangingPunct="1">
              <a:lnSpc>
                <a:spcPct val="80000"/>
              </a:lnSpc>
            </a:pPr>
            <a:r>
              <a:rPr lang="en-US" altLang="en-US" dirty="0"/>
              <a:t>Regular veterinary </a:t>
            </a:r>
            <a:r>
              <a:rPr lang="en-US" altLang="en-US" dirty="0" smtClean="0"/>
              <a:t>care</a:t>
            </a:r>
          </a:p>
          <a:p>
            <a:pPr lvl="1" eaLnBrk="1" hangingPunct="1">
              <a:lnSpc>
                <a:spcPct val="80000"/>
              </a:lnSpc>
            </a:pPr>
            <a:r>
              <a:rPr lang="en-US" altLang="en-US" dirty="0" smtClean="0"/>
              <a:t>Wash your hands after playing outside or with pets</a:t>
            </a:r>
          </a:p>
          <a:p>
            <a:pPr lvl="1" eaLnBrk="1" hangingPunct="1">
              <a:lnSpc>
                <a:spcPct val="80000"/>
              </a:lnSpc>
            </a:pPr>
            <a:r>
              <a:rPr lang="en-US" altLang="en-US" dirty="0" smtClean="0"/>
              <a:t>Do </a:t>
            </a:r>
            <a:r>
              <a:rPr lang="en-US" altLang="en-US" dirty="0"/>
              <a:t>not allow children to play in areas that may be soiled with pet or other animal stool. </a:t>
            </a:r>
          </a:p>
          <a:p>
            <a:pPr lvl="1" eaLnBrk="1" hangingPunct="1">
              <a:lnSpc>
                <a:spcPct val="80000"/>
              </a:lnSpc>
            </a:pPr>
            <a:r>
              <a:rPr lang="en-US" altLang="en-US" dirty="0"/>
              <a:t>Clean your pet's living area at least once a week. </a:t>
            </a:r>
            <a:endParaRPr lang="en-US" altLang="en-US" dirty="0" smtClean="0"/>
          </a:p>
          <a:p>
            <a:pPr lvl="1" eaLnBrk="1" hangingPunct="1">
              <a:lnSpc>
                <a:spcPct val="80000"/>
              </a:lnSpc>
            </a:pPr>
            <a:r>
              <a:rPr lang="en-US" altLang="en-US" dirty="0" smtClean="0"/>
              <a:t>Avoid uncovered sand boxes. </a:t>
            </a:r>
          </a:p>
          <a:p>
            <a:pPr lvl="1" eaLnBrk="1" hangingPunct="1">
              <a:lnSpc>
                <a:spcPct val="80000"/>
              </a:lnSpc>
            </a:pPr>
            <a:r>
              <a:rPr lang="en-US" altLang="en-US" dirty="0" smtClean="0"/>
              <a:t>Wash hands immediately after use of a sand box and keep child's hand out of their mouth while playing in the sand or dirt.</a:t>
            </a:r>
            <a:endParaRPr lang="en-US" altLang="en-US" dirty="0"/>
          </a:p>
          <a:p>
            <a:pPr lvl="1" eaLnBrk="1" hangingPunct="1">
              <a:lnSpc>
                <a:spcPct val="80000"/>
              </a:lnSpc>
            </a:pPr>
            <a:r>
              <a:rPr lang="en-US" altLang="en-US" dirty="0"/>
              <a:t>Teach children not to eat dirt or soil (Pica)</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6650" y="1690688"/>
            <a:ext cx="4513949" cy="4686300"/>
          </a:xfrm>
          <a:prstGeom prst="rect">
            <a:avLst/>
          </a:prstGeom>
        </p:spPr>
      </p:pic>
      <p:sp>
        <p:nvSpPr>
          <p:cNvPr id="3" name="Down Arrow Callout 2"/>
          <p:cNvSpPr/>
          <p:nvPr/>
        </p:nvSpPr>
        <p:spPr>
          <a:xfrm>
            <a:off x="7772400" y="257176"/>
            <a:ext cx="3535704" cy="1331118"/>
          </a:xfrm>
          <a:prstGeom prst="down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Most worms are fecal oral transmission</a:t>
            </a:r>
            <a:endParaRPr lang="en-US" sz="2400" dirty="0">
              <a:solidFill>
                <a:schemeClr val="tx1"/>
              </a:solidFill>
            </a:endParaRPr>
          </a:p>
        </p:txBody>
      </p:sp>
    </p:spTree>
    <p:extLst>
      <p:ext uri="{BB962C8B-B14F-4D97-AF65-F5344CB8AC3E}">
        <p14:creationId xmlns:p14="http://schemas.microsoft.com/office/powerpoint/2010/main" val="4439583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890588" y="371475"/>
            <a:ext cx="8001000" cy="1216025"/>
          </a:xfrm>
        </p:spPr>
        <p:txBody>
          <a:bodyPr/>
          <a:lstStyle/>
          <a:p>
            <a:r>
              <a:rPr lang="en-US" altLang="en-US" dirty="0" smtClean="0"/>
              <a:t>Hookworm</a:t>
            </a:r>
          </a:p>
        </p:txBody>
      </p:sp>
      <p:sp>
        <p:nvSpPr>
          <p:cNvPr id="62467" name="Content Placeholder 2"/>
          <p:cNvSpPr>
            <a:spLocks noGrp="1"/>
          </p:cNvSpPr>
          <p:nvPr>
            <p:ph idx="1"/>
          </p:nvPr>
        </p:nvSpPr>
        <p:spPr>
          <a:xfrm>
            <a:off x="890588" y="1470026"/>
            <a:ext cx="7510462" cy="4267200"/>
          </a:xfrm>
        </p:spPr>
        <p:txBody>
          <a:bodyPr/>
          <a:lstStyle/>
          <a:p>
            <a:pPr eaLnBrk="1" hangingPunct="1">
              <a:lnSpc>
                <a:spcPct val="90000"/>
              </a:lnSpc>
            </a:pPr>
            <a:r>
              <a:rPr lang="en-US" altLang="en-US" i="1" dirty="0" err="1" smtClean="0"/>
              <a:t>Ancylostoma</a:t>
            </a:r>
            <a:r>
              <a:rPr lang="en-US" altLang="en-US" i="1" dirty="0" smtClean="0"/>
              <a:t> </a:t>
            </a:r>
            <a:r>
              <a:rPr lang="en-US" altLang="en-US" i="1" dirty="0" err="1" smtClean="0"/>
              <a:t>caninum</a:t>
            </a:r>
            <a:r>
              <a:rPr lang="en-US" altLang="en-US" dirty="0" smtClean="0"/>
              <a:t> </a:t>
            </a:r>
          </a:p>
          <a:p>
            <a:pPr lvl="1" eaLnBrk="1" hangingPunct="1">
              <a:lnSpc>
                <a:spcPct val="90000"/>
              </a:lnSpc>
            </a:pPr>
            <a:r>
              <a:rPr lang="en-US" altLang="en-US" dirty="0" smtClean="0"/>
              <a:t>Cutaneous larva </a:t>
            </a:r>
            <a:r>
              <a:rPr lang="en-US" altLang="en-US" dirty="0" err="1" smtClean="0"/>
              <a:t>migrans</a:t>
            </a:r>
            <a:r>
              <a:rPr lang="en-US" altLang="en-US" dirty="0" smtClean="0"/>
              <a:t>/Eosinophilic enteritis</a:t>
            </a:r>
            <a:endParaRPr lang="en-US" altLang="en-US" dirty="0"/>
          </a:p>
          <a:p>
            <a:pPr lvl="1"/>
            <a:r>
              <a:rPr lang="en-US" altLang="en-US" dirty="0"/>
              <a:t>Animals: anemia, GI signs, cutaneous larva </a:t>
            </a:r>
            <a:r>
              <a:rPr lang="en-US" altLang="en-US" dirty="0" err="1"/>
              <a:t>migrans</a:t>
            </a:r>
            <a:r>
              <a:rPr lang="en-US" altLang="en-US" dirty="0"/>
              <a:t> (hookworm dermatitis), respiratory illness</a:t>
            </a:r>
          </a:p>
          <a:p>
            <a:pPr lvl="1" eaLnBrk="1" hangingPunct="1">
              <a:lnSpc>
                <a:spcPct val="90000"/>
              </a:lnSpc>
            </a:pPr>
            <a:endParaRPr lang="en-US" altLang="en-US" dirty="0" smtClean="0"/>
          </a:p>
        </p:txBody>
      </p:sp>
      <p:pic>
        <p:nvPicPr>
          <p:cNvPr id="62468" name="Picture 2" descr="hookworm larv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769" y="3886200"/>
            <a:ext cx="4157661" cy="277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4" descr="http://bryanking.net/wp-content/uploads/2009/01/hookwor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9601" y="3886200"/>
            <a:ext cx="3689099" cy="277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0" name="Picture 2" descr="Hookwor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9351" y="3886200"/>
            <a:ext cx="3330329"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1" name="Picture 4" descr="http://teenmotherchoices.org/wp-content/uploads/2012/05/volleyball-picture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29664" y="185738"/>
            <a:ext cx="2276475" cy="341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21168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838200" y="452439"/>
            <a:ext cx="8001000" cy="1216025"/>
          </a:xfrm>
        </p:spPr>
        <p:txBody>
          <a:bodyPr/>
          <a:lstStyle/>
          <a:p>
            <a:r>
              <a:rPr lang="en-US" altLang="en-US" b="1" dirty="0" smtClean="0"/>
              <a:t>Worm Prevention</a:t>
            </a:r>
          </a:p>
        </p:txBody>
      </p:sp>
      <p:sp>
        <p:nvSpPr>
          <p:cNvPr id="63491" name="Content Placeholder 2"/>
          <p:cNvSpPr>
            <a:spLocks noGrp="1"/>
          </p:cNvSpPr>
          <p:nvPr>
            <p:ph idx="1"/>
          </p:nvPr>
        </p:nvSpPr>
        <p:spPr/>
        <p:txBody>
          <a:bodyPr/>
          <a:lstStyle/>
          <a:p>
            <a:r>
              <a:rPr lang="en-US" altLang="en-US" dirty="0" smtClean="0"/>
              <a:t>Use your </a:t>
            </a:r>
            <a:r>
              <a:rPr lang="en-US" altLang="en-US" b="1" dirty="0" smtClean="0"/>
              <a:t>heartworm meds </a:t>
            </a:r>
            <a:r>
              <a:rPr lang="en-US" altLang="en-US" dirty="0" smtClean="0"/>
              <a:t>to prevent other worms!</a:t>
            </a:r>
          </a:p>
        </p:txBody>
      </p:sp>
      <p:pic>
        <p:nvPicPr>
          <p:cNvPr id="63492" name="Picture 2" descr="http://www.wormsandgermsblog.com/uploads/image/Heartworm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1838" y="2511425"/>
            <a:ext cx="4914900"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8840430" y="88901"/>
            <a:ext cx="3194407" cy="2422524"/>
          </a:xfrm>
          <a:prstGeom prst="rect">
            <a:avLst/>
          </a:prstGeom>
        </p:spPr>
      </p:pic>
    </p:spTree>
    <p:custDataLst>
      <p:tags r:id="rId1"/>
    </p:custDataLst>
    <p:extLst>
      <p:ext uri="{BB962C8B-B14F-4D97-AF65-F5344CB8AC3E}">
        <p14:creationId xmlns:p14="http://schemas.microsoft.com/office/powerpoint/2010/main" val="1868645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Grp="1" noChangeAspect="1"/>
          </p:cNvGraphicFramePr>
          <p:nvPr>
            <p:ph sz="half" idx="2"/>
            <p:extLst>
              <p:ext uri="{D42A27DB-BD31-4B8C-83A1-F6EECF244321}">
                <p14:modId xmlns:p14="http://schemas.microsoft.com/office/powerpoint/2010/main" val="2840958078"/>
              </p:ext>
            </p:extLst>
          </p:nvPr>
        </p:nvGraphicFramePr>
        <p:xfrm>
          <a:off x="7772400" y="0"/>
          <a:ext cx="4419600" cy="3321050"/>
        </p:xfrm>
        <a:graphic>
          <a:graphicData uri="http://schemas.openxmlformats.org/presentationml/2006/ole">
            <mc:AlternateContent xmlns:mc="http://schemas.openxmlformats.org/markup-compatibility/2006">
              <mc:Choice xmlns:v="urn:schemas-microsoft-com:vml" Requires="v">
                <p:oleObj spid="_x0000_s1052" name="Photo Editor Photo" r:id="rId4" imgW="6133333" imgH="4610744" progId="MSPhotoEd.3">
                  <p:embed/>
                </p:oleObj>
              </mc:Choice>
              <mc:Fallback>
                <p:oleObj name="Photo Editor Photo" r:id="rId4" imgW="6133333" imgH="4610744"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0"/>
                        <a:ext cx="4419600" cy="332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1" name="Rectangle 2"/>
          <p:cNvSpPr>
            <a:spLocks noGrp="1" noChangeArrowheads="1"/>
          </p:cNvSpPr>
          <p:nvPr>
            <p:ph type="title"/>
          </p:nvPr>
        </p:nvSpPr>
        <p:spPr/>
        <p:txBody>
          <a:bodyPr/>
          <a:lstStyle/>
          <a:p>
            <a:pPr eaLnBrk="1" hangingPunct="1"/>
            <a:r>
              <a:rPr lang="en-US" altLang="en-US" b="1" i="1" dirty="0" smtClean="0"/>
              <a:t>Tinea</a:t>
            </a:r>
            <a:r>
              <a:rPr lang="en-US" altLang="en-US" b="1" dirty="0" smtClean="0"/>
              <a:t> and pets (Ringworm)</a:t>
            </a:r>
          </a:p>
        </p:txBody>
      </p:sp>
      <p:sp>
        <p:nvSpPr>
          <p:cNvPr id="7172" name="Rectangle 3"/>
          <p:cNvSpPr>
            <a:spLocks noGrp="1" noChangeArrowheads="1"/>
          </p:cNvSpPr>
          <p:nvPr>
            <p:ph type="body" sz="half" idx="1"/>
          </p:nvPr>
        </p:nvSpPr>
        <p:spPr>
          <a:xfrm>
            <a:off x="541339" y="1520826"/>
            <a:ext cx="6702424" cy="4267200"/>
          </a:xfrm>
        </p:spPr>
        <p:txBody>
          <a:bodyPr/>
          <a:lstStyle/>
          <a:p>
            <a:pPr eaLnBrk="1" hangingPunct="1"/>
            <a:r>
              <a:rPr lang="en-US" altLang="en-US" sz="2600" dirty="0" smtClean="0"/>
              <a:t>Caused by a fungus, not a “worm”</a:t>
            </a:r>
          </a:p>
          <a:p>
            <a:pPr eaLnBrk="1" hangingPunct="1"/>
            <a:r>
              <a:rPr lang="en-US" altLang="en-US" sz="2600" dirty="0" smtClean="0"/>
              <a:t>Can </a:t>
            </a:r>
            <a:r>
              <a:rPr lang="en-US" altLang="en-US" sz="2600" dirty="0"/>
              <a:t>be transmitted by pets</a:t>
            </a:r>
          </a:p>
          <a:p>
            <a:pPr eaLnBrk="1" hangingPunct="1"/>
            <a:r>
              <a:rPr lang="en-US" altLang="en-US" sz="2600" dirty="0"/>
              <a:t>Can be given to pets by people</a:t>
            </a:r>
          </a:p>
          <a:p>
            <a:pPr eaLnBrk="1" hangingPunct="1"/>
            <a:r>
              <a:rPr lang="en-US" altLang="en-US" sz="2600" dirty="0"/>
              <a:t>Infected animals </a:t>
            </a:r>
            <a:r>
              <a:rPr lang="en-US" altLang="en-US" sz="2600" dirty="0" smtClean="0"/>
              <a:t>almost always symptomatic</a:t>
            </a:r>
            <a:endParaRPr lang="en-US" altLang="en-US" sz="2600" dirty="0"/>
          </a:p>
          <a:p>
            <a:pPr eaLnBrk="1" hangingPunct="1"/>
            <a:r>
              <a:rPr lang="en-US" altLang="en-US" sz="2600" dirty="0"/>
              <a:t>Persian cats and Yorkshire Terriers </a:t>
            </a:r>
            <a:r>
              <a:rPr lang="en-US" altLang="en-US" sz="2600" dirty="0" smtClean="0"/>
              <a:t>can be </a:t>
            </a:r>
            <a:r>
              <a:rPr lang="en-US" altLang="en-US" sz="2600" dirty="0"/>
              <a:t>frequent </a:t>
            </a:r>
            <a:r>
              <a:rPr lang="en-US" altLang="en-US" sz="2600" dirty="0" smtClean="0"/>
              <a:t>asymptomatic carriers</a:t>
            </a:r>
            <a:endParaRPr lang="en-US" altLang="en-US" sz="2600" dirty="0"/>
          </a:p>
        </p:txBody>
      </p:sp>
      <p:pic>
        <p:nvPicPr>
          <p:cNvPr id="7173" name="Picture 13" descr="100_1912"/>
          <p:cNvPicPr>
            <a:picLocks noChangeAspect="1" noChangeArrowheads="1"/>
          </p:cNvPicPr>
          <p:nvPr/>
        </p:nvPicPr>
        <p:blipFill rotWithShape="1">
          <a:blip r:embed="rId6">
            <a:extLst>
              <a:ext uri="{28A0092B-C50C-407E-A947-70E740481C1C}">
                <a14:useLocalDpi xmlns:a14="http://schemas.microsoft.com/office/drawing/2010/main" val="0"/>
              </a:ext>
            </a:extLst>
          </a:blip>
          <a:srcRect t="-2869" r="27872" b="13729"/>
          <a:stretch/>
        </p:blipFill>
        <p:spPr bwMode="auto">
          <a:xfrm>
            <a:off x="7772400" y="2836889"/>
            <a:ext cx="4419600" cy="402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7"/>
          <a:stretch>
            <a:fillRect/>
          </a:stretch>
        </p:blipFill>
        <p:spPr>
          <a:xfrm>
            <a:off x="38102" y="4245479"/>
            <a:ext cx="4533898" cy="2612521"/>
          </a:xfrm>
          <a:prstGeom prst="rect">
            <a:avLst/>
          </a:prstGeom>
        </p:spPr>
      </p:pic>
      <p:pic>
        <p:nvPicPr>
          <p:cNvPr id="3" name="Picture 2"/>
          <p:cNvPicPr>
            <a:picLocks noChangeAspect="1"/>
          </p:cNvPicPr>
          <p:nvPr/>
        </p:nvPicPr>
        <p:blipFill>
          <a:blip r:embed="rId8"/>
          <a:stretch>
            <a:fillRect/>
          </a:stretch>
        </p:blipFill>
        <p:spPr>
          <a:xfrm>
            <a:off x="4890557" y="4245479"/>
            <a:ext cx="2552975" cy="2574702"/>
          </a:xfrm>
          <a:prstGeom prst="rect">
            <a:avLst/>
          </a:prstGeom>
        </p:spPr>
      </p:pic>
    </p:spTree>
    <p:extLst>
      <p:ext uri="{BB962C8B-B14F-4D97-AF65-F5344CB8AC3E}">
        <p14:creationId xmlns:p14="http://schemas.microsoft.com/office/powerpoint/2010/main" val="12548585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b="1" i="1" dirty="0"/>
              <a:t>Tinea</a:t>
            </a:r>
            <a:r>
              <a:rPr lang="en-US" altLang="en-US" b="1" dirty="0"/>
              <a:t> and pets</a:t>
            </a:r>
            <a:endParaRPr lang="en-US" dirty="0"/>
          </a:p>
        </p:txBody>
      </p:sp>
      <p:sp>
        <p:nvSpPr>
          <p:cNvPr id="3" name="Text Placeholder 2"/>
          <p:cNvSpPr>
            <a:spLocks noGrp="1"/>
          </p:cNvSpPr>
          <p:nvPr>
            <p:ph type="body" sz="half" idx="1"/>
          </p:nvPr>
        </p:nvSpPr>
        <p:spPr>
          <a:xfrm>
            <a:off x="402736" y="2699910"/>
            <a:ext cx="5232400" cy="4267200"/>
          </a:xfrm>
        </p:spPr>
        <p:txBody>
          <a:bodyPr/>
          <a:lstStyle/>
          <a:p>
            <a:r>
              <a:rPr lang="en-US" dirty="0"/>
              <a:t>Tinea is everywhere in our environment</a:t>
            </a:r>
          </a:p>
          <a:p>
            <a:r>
              <a:rPr lang="en-US" dirty="0" smtClean="0"/>
              <a:t>Most human infections are not caused by pets.</a:t>
            </a:r>
          </a:p>
          <a:p>
            <a:r>
              <a:rPr lang="en-US" dirty="0" smtClean="0"/>
              <a:t>More likely to get it from the gym or a child’s school</a:t>
            </a:r>
          </a:p>
        </p:txBody>
      </p:sp>
      <p:sp>
        <p:nvSpPr>
          <p:cNvPr id="4" name="Content Placeholder 3"/>
          <p:cNvSpPr>
            <a:spLocks noGrp="1"/>
          </p:cNvSpPr>
          <p:nvPr>
            <p:ph sz="half" idx="2"/>
          </p:nvPr>
        </p:nvSpPr>
        <p:spPr>
          <a:xfrm>
            <a:off x="6100233" y="2699910"/>
            <a:ext cx="5232400" cy="4267200"/>
          </a:xfrm>
        </p:spPr>
        <p:txBody>
          <a:bodyPr/>
          <a:lstStyle/>
          <a:p>
            <a:r>
              <a:rPr lang="en-US" dirty="0" smtClean="0"/>
              <a:t>Active infections in animals causes areas of alopecia</a:t>
            </a:r>
          </a:p>
          <a:p>
            <a:r>
              <a:rPr lang="en-US" dirty="0" smtClean="0"/>
              <a:t>Treatment in animals is often long and expensive</a:t>
            </a:r>
            <a:endParaRPr lang="en-US" dirty="0"/>
          </a:p>
        </p:txBody>
      </p:sp>
      <p:sp>
        <p:nvSpPr>
          <p:cNvPr id="6" name="TextBox 5"/>
          <p:cNvSpPr txBox="1"/>
          <p:nvPr/>
        </p:nvSpPr>
        <p:spPr>
          <a:xfrm>
            <a:off x="149489" y="5836075"/>
            <a:ext cx="11901488" cy="830997"/>
          </a:xfrm>
          <a:prstGeom prst="rect">
            <a:avLst/>
          </a:prstGeom>
          <a:solidFill>
            <a:srgbClr val="FFFF00"/>
          </a:solidFill>
        </p:spPr>
        <p:txBody>
          <a:bodyPr wrap="square" rtlCol="0">
            <a:spAutoFit/>
          </a:bodyPr>
          <a:lstStyle/>
          <a:p>
            <a:r>
              <a:rPr lang="en-US" sz="2400" dirty="0" smtClean="0"/>
              <a:t>Bottom Line:  If your pet is not symptomatic, you probably didn’t get it from the pet, and the pet does not need treatment!</a:t>
            </a:r>
            <a:endParaRPr lang="en-US" sz="2400" dirty="0"/>
          </a:p>
        </p:txBody>
      </p:sp>
      <p:pic>
        <p:nvPicPr>
          <p:cNvPr id="7" name="Picture 6"/>
          <p:cNvPicPr>
            <a:picLocks noChangeAspect="1"/>
          </p:cNvPicPr>
          <p:nvPr/>
        </p:nvPicPr>
        <p:blipFill>
          <a:blip r:embed="rId2"/>
          <a:stretch>
            <a:fillRect/>
          </a:stretch>
        </p:blipFill>
        <p:spPr>
          <a:xfrm>
            <a:off x="4312038" y="146203"/>
            <a:ext cx="7879962" cy="2253669"/>
          </a:xfrm>
          <a:prstGeom prst="rect">
            <a:avLst/>
          </a:prstGeom>
        </p:spPr>
      </p:pic>
    </p:spTree>
    <p:extLst>
      <p:ext uri="{BB962C8B-B14F-4D97-AF65-F5344CB8AC3E}">
        <p14:creationId xmlns:p14="http://schemas.microsoft.com/office/powerpoint/2010/main" val="907178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altLang="en-US" b="1" dirty="0" smtClean="0"/>
              <a:t>Tinea Treatment</a:t>
            </a:r>
          </a:p>
        </p:txBody>
      </p:sp>
      <p:sp>
        <p:nvSpPr>
          <p:cNvPr id="77827" name="Content Placeholder 2"/>
          <p:cNvSpPr>
            <a:spLocks noGrp="1"/>
          </p:cNvSpPr>
          <p:nvPr>
            <p:ph idx="1"/>
          </p:nvPr>
        </p:nvSpPr>
        <p:spPr/>
        <p:txBody>
          <a:bodyPr>
            <a:normAutofit fontScale="92500" lnSpcReduction="10000"/>
          </a:bodyPr>
          <a:lstStyle/>
          <a:p>
            <a:pPr marL="0" indent="0">
              <a:buNone/>
            </a:pPr>
            <a:r>
              <a:rPr lang="en-US" altLang="en-US" dirty="0" smtClean="0"/>
              <a:t>Humans</a:t>
            </a:r>
          </a:p>
          <a:p>
            <a:r>
              <a:rPr lang="en-US" altLang="en-US" dirty="0" smtClean="0"/>
              <a:t>Skin: Topical antifungals</a:t>
            </a:r>
          </a:p>
          <a:p>
            <a:r>
              <a:rPr lang="en-US" altLang="en-US" dirty="0" smtClean="0"/>
              <a:t>Scalp: Oral antifungals (</a:t>
            </a:r>
            <a:r>
              <a:rPr lang="en-US" altLang="en-US" dirty="0" err="1" smtClean="0"/>
              <a:t>Griseofulvin</a:t>
            </a:r>
            <a:r>
              <a:rPr lang="en-US" altLang="en-US" dirty="0" smtClean="0"/>
              <a:t>)</a:t>
            </a:r>
          </a:p>
          <a:p>
            <a:pPr marL="0" indent="0">
              <a:buNone/>
            </a:pPr>
            <a:r>
              <a:rPr lang="en-US" altLang="en-US" dirty="0" smtClean="0"/>
              <a:t>Animals</a:t>
            </a:r>
          </a:p>
          <a:p>
            <a:r>
              <a:rPr lang="en-US" altLang="en-US" dirty="0" smtClean="0"/>
              <a:t>Definitive diagnosis based on culture/</a:t>
            </a:r>
            <a:r>
              <a:rPr lang="en-US" altLang="en-US" dirty="0" err="1" smtClean="0"/>
              <a:t>histopath</a:t>
            </a:r>
            <a:r>
              <a:rPr lang="en-US" altLang="en-US" dirty="0" smtClean="0"/>
              <a:t> as many things can cause alopecia and look similar to tinea</a:t>
            </a:r>
          </a:p>
          <a:p>
            <a:r>
              <a:rPr lang="en-US" altLang="en-US" dirty="0" smtClean="0"/>
              <a:t>Need for systemic therapy</a:t>
            </a:r>
          </a:p>
          <a:p>
            <a:r>
              <a:rPr lang="en-US" altLang="en-US" dirty="0" smtClean="0"/>
              <a:t>Topical treatment is not adequate; is palliative at best</a:t>
            </a:r>
          </a:p>
          <a:p>
            <a:r>
              <a:rPr lang="en-US" altLang="en-US" dirty="0" smtClean="0"/>
              <a:t>6-10 weeks of treatment </a:t>
            </a:r>
          </a:p>
          <a:p>
            <a:pPr>
              <a:buFont typeface="Wingdings" panose="05000000000000000000" pitchFamily="2" charset="2"/>
              <a:buNone/>
            </a:pPr>
            <a:r>
              <a:rPr lang="en-US" altLang="en-US" dirty="0" smtClean="0"/>
              <a:t>	(up to 6 months in long haired breeds)</a:t>
            </a:r>
          </a:p>
        </p:txBody>
      </p:sp>
      <p:pic>
        <p:nvPicPr>
          <p:cNvPr id="3" name="Picture 2"/>
          <p:cNvPicPr>
            <a:picLocks noChangeAspect="1"/>
          </p:cNvPicPr>
          <p:nvPr/>
        </p:nvPicPr>
        <p:blipFill>
          <a:blip r:embed="rId4"/>
          <a:stretch>
            <a:fillRect/>
          </a:stretch>
        </p:blipFill>
        <p:spPr>
          <a:xfrm>
            <a:off x="6261100" y="122238"/>
            <a:ext cx="5816599" cy="3271837"/>
          </a:xfrm>
          <a:prstGeom prst="rect">
            <a:avLst/>
          </a:prstGeom>
        </p:spPr>
      </p:pic>
    </p:spTree>
    <p:custDataLst>
      <p:tags r:id="rId1"/>
    </p:custDataLst>
    <p:extLst>
      <p:ext uri="{BB962C8B-B14F-4D97-AF65-F5344CB8AC3E}">
        <p14:creationId xmlns:p14="http://schemas.microsoft.com/office/powerpoint/2010/main" val="929589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5" descr="783px-Demodex_mite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2928" y="3529013"/>
            <a:ext cx="4364245" cy="333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2"/>
          <p:cNvSpPr>
            <a:spLocks noGrp="1" noChangeArrowheads="1"/>
          </p:cNvSpPr>
          <p:nvPr>
            <p:ph type="title"/>
          </p:nvPr>
        </p:nvSpPr>
        <p:spPr/>
        <p:txBody>
          <a:bodyPr/>
          <a:lstStyle/>
          <a:p>
            <a:pPr eaLnBrk="1" hangingPunct="1"/>
            <a:r>
              <a:rPr lang="en-US" altLang="en-US" sz="3400" b="1" dirty="0"/>
              <a:t>Mites (Mange)</a:t>
            </a:r>
            <a:br>
              <a:rPr lang="en-US" altLang="en-US" sz="3400" b="1" dirty="0"/>
            </a:br>
            <a:r>
              <a:rPr lang="en-US" altLang="en-US" sz="3400" b="1" dirty="0" err="1"/>
              <a:t>Sarcoptes</a:t>
            </a:r>
            <a:r>
              <a:rPr lang="en-US" altLang="en-US" sz="3400" b="1" dirty="0"/>
              <a:t> vs </a:t>
            </a:r>
            <a:r>
              <a:rPr lang="en-US" altLang="en-US" sz="3400" b="1" dirty="0" err="1"/>
              <a:t>Demodex</a:t>
            </a:r>
            <a:endParaRPr lang="en-US" altLang="en-US" sz="3400" b="1" dirty="0"/>
          </a:p>
        </p:txBody>
      </p:sp>
      <p:sp>
        <p:nvSpPr>
          <p:cNvPr id="65540" name="Rectangle 3"/>
          <p:cNvSpPr>
            <a:spLocks noGrp="1" noChangeArrowheads="1"/>
          </p:cNvSpPr>
          <p:nvPr>
            <p:ph type="body" idx="1"/>
          </p:nvPr>
        </p:nvSpPr>
        <p:spPr>
          <a:xfrm>
            <a:off x="4572000" y="1905000"/>
            <a:ext cx="4986338" cy="4267200"/>
          </a:xfrm>
        </p:spPr>
        <p:txBody>
          <a:bodyPr/>
          <a:lstStyle/>
          <a:p>
            <a:pPr lvl="1" eaLnBrk="1" hangingPunct="1"/>
            <a:r>
              <a:rPr lang="en-US" altLang="en-US" sz="2200" dirty="0" err="1"/>
              <a:t>Sarcoptes</a:t>
            </a:r>
            <a:endParaRPr lang="en-US" altLang="en-US" sz="2200" dirty="0"/>
          </a:p>
          <a:p>
            <a:pPr lvl="1" eaLnBrk="1" hangingPunct="1">
              <a:buFont typeface="Wingdings" panose="05000000000000000000" pitchFamily="2" charset="2"/>
              <a:buNone/>
            </a:pPr>
            <a:r>
              <a:rPr lang="en-US" altLang="en-US" sz="2200" dirty="0"/>
              <a:t>	(Scabies) </a:t>
            </a:r>
          </a:p>
          <a:p>
            <a:pPr lvl="1" eaLnBrk="1" hangingPunct="1">
              <a:buFont typeface="Wingdings" panose="05000000000000000000" pitchFamily="2" charset="2"/>
              <a:buNone/>
            </a:pPr>
            <a:r>
              <a:rPr lang="en-US" altLang="en-US" sz="2200" dirty="0"/>
              <a:t>	is zoonotic</a:t>
            </a:r>
          </a:p>
          <a:p>
            <a:pPr lvl="1" eaLnBrk="1" hangingPunct="1">
              <a:buFont typeface="Wingdings" panose="05000000000000000000" pitchFamily="2" charset="2"/>
              <a:buNone/>
            </a:pPr>
            <a:endParaRPr lang="en-US" altLang="en-US" sz="2200" dirty="0"/>
          </a:p>
          <a:p>
            <a:pPr lvl="1" eaLnBrk="1" hangingPunct="1">
              <a:buFont typeface="Wingdings" panose="05000000000000000000" pitchFamily="2" charset="2"/>
              <a:buNone/>
            </a:pPr>
            <a:endParaRPr lang="en-US" altLang="en-US" sz="2200" dirty="0"/>
          </a:p>
          <a:p>
            <a:pPr lvl="1" eaLnBrk="1" hangingPunct="1">
              <a:buFont typeface="Wingdings" panose="05000000000000000000" pitchFamily="2" charset="2"/>
              <a:buNone/>
            </a:pPr>
            <a:endParaRPr lang="en-US" altLang="en-US" sz="2200" dirty="0"/>
          </a:p>
          <a:p>
            <a:pPr lvl="1" eaLnBrk="1" hangingPunct="1">
              <a:buFont typeface="Wingdings" panose="05000000000000000000" pitchFamily="2" charset="2"/>
              <a:buNone/>
            </a:pPr>
            <a:endParaRPr lang="en-US" altLang="en-US" sz="2200" dirty="0"/>
          </a:p>
          <a:p>
            <a:pPr lvl="1" eaLnBrk="1" hangingPunct="1">
              <a:buFont typeface="Wingdings" panose="05000000000000000000" pitchFamily="2" charset="2"/>
              <a:buNone/>
            </a:pPr>
            <a:endParaRPr lang="en-US" altLang="en-US" sz="2200" dirty="0"/>
          </a:p>
          <a:p>
            <a:pPr lvl="1" eaLnBrk="1" hangingPunct="1"/>
            <a:r>
              <a:rPr lang="en-US" altLang="en-US" sz="2200" dirty="0" err="1"/>
              <a:t>Demodex</a:t>
            </a:r>
            <a:r>
              <a:rPr lang="en-US" altLang="en-US" sz="2200" dirty="0"/>
              <a:t> </a:t>
            </a:r>
          </a:p>
          <a:p>
            <a:pPr lvl="1" eaLnBrk="1" hangingPunct="1">
              <a:buFont typeface="Wingdings" panose="05000000000000000000" pitchFamily="2" charset="2"/>
              <a:buNone/>
            </a:pPr>
            <a:r>
              <a:rPr lang="en-US" altLang="en-US" sz="2200" dirty="0"/>
              <a:t>	is </a:t>
            </a:r>
            <a:r>
              <a:rPr lang="en-US" altLang="en-US" sz="2200" dirty="0" smtClean="0"/>
              <a:t>not zoonotic</a:t>
            </a:r>
            <a:endParaRPr lang="en-US" altLang="en-US" sz="2200" dirty="0"/>
          </a:p>
        </p:txBody>
      </p:sp>
      <p:sp>
        <p:nvSpPr>
          <p:cNvPr id="65541" name="Text Box 5"/>
          <p:cNvSpPr txBox="1">
            <a:spLocks noChangeArrowheads="1"/>
          </p:cNvSpPr>
          <p:nvPr/>
        </p:nvSpPr>
        <p:spPr bwMode="auto">
          <a:xfrm>
            <a:off x="7790550" y="3522291"/>
            <a:ext cx="3429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pPr algn="ctr">
              <a:spcBef>
                <a:spcPct val="50000"/>
              </a:spcBef>
            </a:pPr>
            <a:r>
              <a:rPr lang="en-US" altLang="en-US" sz="900" dirty="0"/>
              <a:t>Courtesy Joel Mills, </a:t>
            </a:r>
            <a:r>
              <a:rPr lang="en-US" altLang="en-US" sz="900" dirty="0">
                <a:hlinkClick r:id="rId4" tooltip="en:GNU_Free_Documentation_License"/>
              </a:rPr>
              <a:t>GNU Free Documentation License</a:t>
            </a:r>
            <a:endParaRPr lang="en-US" altLang="en-US" sz="900" dirty="0"/>
          </a:p>
        </p:txBody>
      </p:sp>
      <p:sp>
        <p:nvSpPr>
          <p:cNvPr id="65542" name="Text Box 10"/>
          <p:cNvSpPr txBox="1">
            <a:spLocks noChangeArrowheads="1"/>
          </p:cNvSpPr>
          <p:nvPr/>
        </p:nvSpPr>
        <p:spPr bwMode="auto">
          <a:xfrm>
            <a:off x="8072438" y="2634473"/>
            <a:ext cx="297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pPr algn="ctr"/>
            <a:r>
              <a:rPr lang="en-US" altLang="en-US" sz="1000" dirty="0"/>
              <a:t>Courtesy CDC/Joe Miller/Reed and </a:t>
            </a:r>
            <a:r>
              <a:rPr lang="en-US" altLang="en-US" sz="1000" dirty="0" err="1"/>
              <a:t>Crnrick</a:t>
            </a:r>
            <a:r>
              <a:rPr lang="en-US" altLang="en-US" sz="1000" dirty="0"/>
              <a:t> pharmaceuticals. , no copyright</a:t>
            </a:r>
          </a:p>
        </p:txBody>
      </p:sp>
      <p:pic>
        <p:nvPicPr>
          <p:cNvPr id="65543" name="Picture 16" descr="mange%20skin%20infection%2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023" y="1676401"/>
            <a:ext cx="4155377" cy="286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9" descr="Dog%20Mange%2001%20at%20Patay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0023" y="4364038"/>
            <a:ext cx="4155377"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5" name="Picture 19" descr="PHIL Image 38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8999" y="-1"/>
            <a:ext cx="4448175" cy="3031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25669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5" descr="783px-Demodex_mite_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2928" y="3529013"/>
            <a:ext cx="4364245" cy="333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angle 2"/>
          <p:cNvSpPr>
            <a:spLocks noGrp="1" noChangeArrowheads="1"/>
          </p:cNvSpPr>
          <p:nvPr>
            <p:ph type="title"/>
          </p:nvPr>
        </p:nvSpPr>
        <p:spPr/>
        <p:txBody>
          <a:bodyPr/>
          <a:lstStyle/>
          <a:p>
            <a:pPr eaLnBrk="1" hangingPunct="1"/>
            <a:r>
              <a:rPr lang="en-US" altLang="en-US" sz="3400" b="1" dirty="0"/>
              <a:t>Mites (Mange)</a:t>
            </a:r>
            <a:br>
              <a:rPr lang="en-US" altLang="en-US" sz="3400" b="1" dirty="0"/>
            </a:br>
            <a:r>
              <a:rPr lang="en-US" altLang="en-US" sz="3400" b="1" dirty="0" err="1"/>
              <a:t>Sarcoptes</a:t>
            </a:r>
            <a:r>
              <a:rPr lang="en-US" altLang="en-US" sz="3400" b="1" dirty="0"/>
              <a:t> vs </a:t>
            </a:r>
            <a:r>
              <a:rPr lang="en-US" altLang="en-US" sz="3400" b="1" dirty="0" err="1"/>
              <a:t>Demodex</a:t>
            </a:r>
            <a:endParaRPr lang="en-US" altLang="en-US" sz="3400" b="1" dirty="0"/>
          </a:p>
        </p:txBody>
      </p:sp>
      <p:sp>
        <p:nvSpPr>
          <p:cNvPr id="65540" name="Rectangle 3"/>
          <p:cNvSpPr>
            <a:spLocks noGrp="1" noChangeArrowheads="1"/>
          </p:cNvSpPr>
          <p:nvPr>
            <p:ph type="body" idx="1"/>
          </p:nvPr>
        </p:nvSpPr>
        <p:spPr>
          <a:xfrm>
            <a:off x="4572000" y="1905000"/>
            <a:ext cx="4986338" cy="4267200"/>
          </a:xfrm>
        </p:spPr>
        <p:txBody>
          <a:bodyPr/>
          <a:lstStyle/>
          <a:p>
            <a:pPr lvl="1" eaLnBrk="1" hangingPunct="1"/>
            <a:r>
              <a:rPr lang="en-US" altLang="en-US" sz="2200" dirty="0" err="1"/>
              <a:t>Sarcoptes</a:t>
            </a:r>
            <a:endParaRPr lang="en-US" altLang="en-US" sz="2200" dirty="0"/>
          </a:p>
          <a:p>
            <a:pPr lvl="1" eaLnBrk="1" hangingPunct="1">
              <a:buFont typeface="Wingdings" panose="05000000000000000000" pitchFamily="2" charset="2"/>
              <a:buNone/>
            </a:pPr>
            <a:r>
              <a:rPr lang="en-US" altLang="en-US" sz="2200" dirty="0"/>
              <a:t>	(Scabies) </a:t>
            </a:r>
          </a:p>
          <a:p>
            <a:pPr lvl="1" eaLnBrk="1" hangingPunct="1">
              <a:buFont typeface="Wingdings" panose="05000000000000000000" pitchFamily="2" charset="2"/>
              <a:buNone/>
            </a:pPr>
            <a:r>
              <a:rPr lang="en-US" altLang="en-US" sz="2200" dirty="0"/>
              <a:t>	is zoonotic</a:t>
            </a:r>
          </a:p>
          <a:p>
            <a:pPr lvl="1" eaLnBrk="1" hangingPunct="1">
              <a:buFont typeface="Wingdings" panose="05000000000000000000" pitchFamily="2" charset="2"/>
              <a:buNone/>
            </a:pPr>
            <a:endParaRPr lang="en-US" altLang="en-US" sz="2200" dirty="0"/>
          </a:p>
          <a:p>
            <a:pPr lvl="1" eaLnBrk="1" hangingPunct="1">
              <a:buFont typeface="Wingdings" panose="05000000000000000000" pitchFamily="2" charset="2"/>
              <a:buNone/>
            </a:pPr>
            <a:endParaRPr lang="en-US" altLang="en-US" sz="2200" dirty="0"/>
          </a:p>
          <a:p>
            <a:pPr lvl="1" eaLnBrk="1" hangingPunct="1">
              <a:buFont typeface="Wingdings" panose="05000000000000000000" pitchFamily="2" charset="2"/>
              <a:buNone/>
            </a:pPr>
            <a:endParaRPr lang="en-US" altLang="en-US" sz="2200" dirty="0"/>
          </a:p>
          <a:p>
            <a:pPr lvl="1" eaLnBrk="1" hangingPunct="1">
              <a:buFont typeface="Wingdings" panose="05000000000000000000" pitchFamily="2" charset="2"/>
              <a:buNone/>
            </a:pPr>
            <a:endParaRPr lang="en-US" altLang="en-US" sz="2200" dirty="0"/>
          </a:p>
          <a:p>
            <a:pPr lvl="1" eaLnBrk="1" hangingPunct="1">
              <a:buFont typeface="Wingdings" panose="05000000000000000000" pitchFamily="2" charset="2"/>
              <a:buNone/>
            </a:pPr>
            <a:endParaRPr lang="en-US" altLang="en-US" sz="2200" dirty="0"/>
          </a:p>
          <a:p>
            <a:pPr lvl="1" eaLnBrk="1" hangingPunct="1"/>
            <a:r>
              <a:rPr lang="en-US" altLang="en-US" sz="2200" dirty="0" err="1"/>
              <a:t>Demodex</a:t>
            </a:r>
            <a:r>
              <a:rPr lang="en-US" altLang="en-US" sz="2200" dirty="0"/>
              <a:t> </a:t>
            </a:r>
          </a:p>
          <a:p>
            <a:pPr lvl="1" eaLnBrk="1" hangingPunct="1">
              <a:buFont typeface="Wingdings" panose="05000000000000000000" pitchFamily="2" charset="2"/>
              <a:buNone/>
            </a:pPr>
            <a:r>
              <a:rPr lang="en-US" altLang="en-US" sz="2200" dirty="0"/>
              <a:t>	is </a:t>
            </a:r>
            <a:r>
              <a:rPr lang="en-US" altLang="en-US" sz="2200" dirty="0" smtClean="0"/>
              <a:t>not zoonotic</a:t>
            </a:r>
            <a:endParaRPr lang="en-US" altLang="en-US" sz="2200" dirty="0"/>
          </a:p>
        </p:txBody>
      </p:sp>
      <p:sp>
        <p:nvSpPr>
          <p:cNvPr id="65541" name="Text Box 5"/>
          <p:cNvSpPr txBox="1">
            <a:spLocks noChangeArrowheads="1"/>
          </p:cNvSpPr>
          <p:nvPr/>
        </p:nvSpPr>
        <p:spPr bwMode="auto">
          <a:xfrm>
            <a:off x="7790550" y="3522291"/>
            <a:ext cx="3429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pPr algn="ctr">
              <a:spcBef>
                <a:spcPct val="50000"/>
              </a:spcBef>
            </a:pPr>
            <a:r>
              <a:rPr lang="en-US" altLang="en-US" sz="900" dirty="0"/>
              <a:t>Courtesy Joel Mills, </a:t>
            </a:r>
            <a:r>
              <a:rPr lang="en-US" altLang="en-US" sz="900" dirty="0">
                <a:hlinkClick r:id="rId4" tooltip="en:GNU_Free_Documentation_License"/>
              </a:rPr>
              <a:t>GNU Free Documentation License</a:t>
            </a:r>
            <a:endParaRPr lang="en-US" altLang="en-US" sz="900" dirty="0"/>
          </a:p>
        </p:txBody>
      </p:sp>
      <p:sp>
        <p:nvSpPr>
          <p:cNvPr id="65542" name="Text Box 10"/>
          <p:cNvSpPr txBox="1">
            <a:spLocks noChangeArrowheads="1"/>
          </p:cNvSpPr>
          <p:nvPr/>
        </p:nvSpPr>
        <p:spPr bwMode="auto">
          <a:xfrm>
            <a:off x="8072438" y="2634473"/>
            <a:ext cx="297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pPr algn="ctr"/>
            <a:r>
              <a:rPr lang="en-US" altLang="en-US" sz="1000" dirty="0"/>
              <a:t>Courtesy CDC/Joe Miller/Reed and </a:t>
            </a:r>
            <a:r>
              <a:rPr lang="en-US" altLang="en-US" sz="1000" dirty="0" err="1"/>
              <a:t>Crnrick</a:t>
            </a:r>
            <a:r>
              <a:rPr lang="en-US" altLang="en-US" sz="1000" dirty="0"/>
              <a:t> pharmaceuticals. , no copyright</a:t>
            </a:r>
          </a:p>
        </p:txBody>
      </p:sp>
      <p:pic>
        <p:nvPicPr>
          <p:cNvPr id="65543" name="Picture 16" descr="mange%20skin%20infection%20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023" y="1676401"/>
            <a:ext cx="4155377" cy="286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9" descr="Dog%20Mange%2001%20at%20Patay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0023" y="4364038"/>
            <a:ext cx="4155377"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5" name="Picture 19" descr="PHIL Image 38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8999" y="-1"/>
            <a:ext cx="4448175" cy="3031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Left-Right Arrow Callout 2"/>
          <p:cNvSpPr/>
          <p:nvPr/>
        </p:nvSpPr>
        <p:spPr>
          <a:xfrm rot="16200000">
            <a:off x="5176845" y="-1863879"/>
            <a:ext cx="1842274" cy="11507191"/>
          </a:xfrm>
          <a:prstGeom prst="leftRightArrowCallout">
            <a:avLst>
              <a:gd name="adj1" fmla="val 25000"/>
              <a:gd name="adj2" fmla="val 31385"/>
              <a:gd name="adj3" fmla="val 18796"/>
              <a:gd name="adj4" fmla="val 4674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000" dirty="0" smtClean="0">
                <a:solidFill>
                  <a:schemeClr val="tx1"/>
                </a:solidFill>
              </a:rPr>
              <a:t>Microscopic exam is the only way to differentiate.  </a:t>
            </a:r>
          </a:p>
          <a:p>
            <a:pPr algn="ctr"/>
            <a:r>
              <a:rPr lang="en-US" sz="2000" dirty="0" smtClean="0">
                <a:solidFill>
                  <a:schemeClr val="tx1"/>
                </a:solidFill>
              </a:rPr>
              <a:t>Physicians can contact the veterinarian if there is a question about which was diagnosed.</a:t>
            </a:r>
          </a:p>
          <a:p>
            <a:pPr algn="ctr"/>
            <a:r>
              <a:rPr lang="en-US" sz="2000" dirty="0" smtClean="0">
                <a:solidFill>
                  <a:schemeClr val="tx1"/>
                </a:solidFill>
              </a:rPr>
              <a:t>Veterinarians should offer to contact the physician of a client whose pet has been diagnosed with </a:t>
            </a:r>
            <a:r>
              <a:rPr lang="en-US" sz="2000" dirty="0" err="1" smtClean="0">
                <a:solidFill>
                  <a:schemeClr val="tx1"/>
                </a:solidFill>
              </a:rPr>
              <a:t>sarcoptes</a:t>
            </a:r>
            <a:r>
              <a:rPr lang="en-US" sz="2000" dirty="0" smtClean="0">
                <a:solidFill>
                  <a:schemeClr val="tx1"/>
                </a:solidFill>
              </a:rPr>
              <a:t>.</a:t>
            </a:r>
            <a:endParaRPr lang="en-US" sz="2000" dirty="0">
              <a:solidFill>
                <a:schemeClr val="tx1"/>
              </a:solidFill>
            </a:endParaRPr>
          </a:p>
        </p:txBody>
      </p:sp>
    </p:spTree>
    <p:extLst>
      <p:ext uri="{BB962C8B-B14F-4D97-AF65-F5344CB8AC3E}">
        <p14:creationId xmlns:p14="http://schemas.microsoft.com/office/powerpoint/2010/main" val="3612538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b="1" dirty="0" smtClean="0"/>
              <a:t>Toxoplasmosis</a:t>
            </a:r>
          </a:p>
        </p:txBody>
      </p:sp>
      <p:sp>
        <p:nvSpPr>
          <p:cNvPr id="22531" name="Rectangle 3"/>
          <p:cNvSpPr>
            <a:spLocks noGrp="1" noChangeArrowheads="1"/>
          </p:cNvSpPr>
          <p:nvPr>
            <p:ph type="body" idx="1"/>
          </p:nvPr>
        </p:nvSpPr>
        <p:spPr>
          <a:xfrm>
            <a:off x="538164" y="1592262"/>
            <a:ext cx="10815636" cy="4267200"/>
          </a:xfrm>
        </p:spPr>
        <p:txBody>
          <a:bodyPr>
            <a:noAutofit/>
          </a:bodyPr>
          <a:lstStyle/>
          <a:p>
            <a:pPr eaLnBrk="1" hangingPunct="1">
              <a:lnSpc>
                <a:spcPct val="90000"/>
              </a:lnSpc>
            </a:pPr>
            <a:r>
              <a:rPr lang="en-US" altLang="en-US" dirty="0"/>
              <a:t>Caused by a parasite (</a:t>
            </a:r>
            <a:r>
              <a:rPr lang="en-US" altLang="en-US" i="1" dirty="0"/>
              <a:t>Toxoplasma </a:t>
            </a:r>
            <a:r>
              <a:rPr lang="en-US" altLang="en-US" i="1" dirty="0" err="1"/>
              <a:t>gondii</a:t>
            </a:r>
            <a:r>
              <a:rPr lang="en-US" altLang="en-US" dirty="0"/>
              <a:t>)</a:t>
            </a:r>
          </a:p>
          <a:p>
            <a:pPr eaLnBrk="1" hangingPunct="1">
              <a:lnSpc>
                <a:spcPct val="90000"/>
              </a:lnSpc>
            </a:pPr>
            <a:r>
              <a:rPr lang="en-US" altLang="en-US" dirty="0"/>
              <a:t>Prevalent worldwide </a:t>
            </a:r>
          </a:p>
          <a:p>
            <a:pPr eaLnBrk="1" hangingPunct="1">
              <a:lnSpc>
                <a:spcPct val="90000"/>
              </a:lnSpc>
            </a:pPr>
            <a:r>
              <a:rPr lang="en-US" altLang="en-US" dirty="0"/>
              <a:t>Carried by cats and</a:t>
            </a:r>
          </a:p>
          <a:p>
            <a:pPr eaLnBrk="1" hangingPunct="1">
              <a:lnSpc>
                <a:spcPct val="90000"/>
              </a:lnSpc>
              <a:buFont typeface="Wingdings" panose="05000000000000000000" pitchFamily="2" charset="2"/>
              <a:buNone/>
            </a:pPr>
            <a:r>
              <a:rPr lang="en-US" altLang="en-US" dirty="0"/>
              <a:t>	is passed in their feces </a:t>
            </a:r>
          </a:p>
          <a:p>
            <a:pPr eaLnBrk="1" hangingPunct="1">
              <a:lnSpc>
                <a:spcPct val="90000"/>
              </a:lnSpc>
            </a:pPr>
            <a:r>
              <a:rPr lang="en-US" altLang="en-US" dirty="0"/>
              <a:t>Sporulation takes 1-5 days</a:t>
            </a:r>
          </a:p>
          <a:p>
            <a:pPr eaLnBrk="1" hangingPunct="1">
              <a:lnSpc>
                <a:spcPct val="90000"/>
              </a:lnSpc>
            </a:pPr>
            <a:r>
              <a:rPr lang="en-US" altLang="en-US" dirty="0"/>
              <a:t>Cats shed oocysts for 2 weeks</a:t>
            </a:r>
          </a:p>
          <a:p>
            <a:pPr eaLnBrk="1" hangingPunct="1">
              <a:lnSpc>
                <a:spcPct val="90000"/>
              </a:lnSpc>
            </a:pPr>
            <a:r>
              <a:rPr lang="en-US" altLang="en-US" dirty="0"/>
              <a:t>Oocysts can survive for years in the environment</a:t>
            </a:r>
          </a:p>
          <a:p>
            <a:pPr eaLnBrk="1" hangingPunct="1">
              <a:lnSpc>
                <a:spcPct val="90000"/>
              </a:lnSpc>
            </a:pPr>
            <a:r>
              <a:rPr lang="en-US" altLang="en-US" dirty="0"/>
              <a:t>Antibody testing of cats has little to no public health value.</a:t>
            </a:r>
          </a:p>
        </p:txBody>
      </p:sp>
      <p:sp>
        <p:nvSpPr>
          <p:cNvPr id="22532" name="Rectangle 6"/>
          <p:cNvSpPr>
            <a:spLocks noChangeArrowheads="1"/>
          </p:cNvSpPr>
          <p:nvPr/>
        </p:nvSpPr>
        <p:spPr bwMode="auto">
          <a:xfrm>
            <a:off x="0" y="6157913"/>
            <a:ext cx="1219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pPr eaLnBrk="1" hangingPunct="1"/>
            <a:r>
              <a:rPr lang="en-US" altLang="en-US" sz="1000" dirty="0"/>
              <a:t>Jones JL, </a:t>
            </a:r>
            <a:r>
              <a:rPr lang="en-US" altLang="en-US" sz="1000" dirty="0" err="1"/>
              <a:t>Kruszon</a:t>
            </a:r>
            <a:r>
              <a:rPr lang="en-US" altLang="en-US" sz="1000" dirty="0"/>
              <a:t>-Moran D, Wilson M. </a:t>
            </a:r>
            <a:r>
              <a:rPr lang="en-US" altLang="en-US" sz="1000" i="1" dirty="0"/>
              <a:t>Toxoplasma </a:t>
            </a:r>
            <a:r>
              <a:rPr lang="en-US" altLang="en-US" sz="1000" i="1" dirty="0" err="1"/>
              <a:t>gondii</a:t>
            </a:r>
            <a:r>
              <a:rPr lang="en-US" altLang="en-US" sz="1000" dirty="0"/>
              <a:t> infection in the United States, 1999–2000. </a:t>
            </a:r>
            <a:r>
              <a:rPr lang="en-US" altLang="en-US" sz="1000" dirty="0" err="1"/>
              <a:t>Emerg</a:t>
            </a:r>
            <a:r>
              <a:rPr lang="en-US" altLang="en-US" sz="1000" dirty="0"/>
              <a:t> Infect Dis [9:11] 2003 Nov [</a:t>
            </a:r>
            <a:r>
              <a:rPr lang="en-US" altLang="en-US" sz="1000" i="1" dirty="0"/>
              <a:t>8/7/07</a:t>
            </a:r>
            <a:r>
              <a:rPr lang="en-US" altLang="en-US" sz="1000" dirty="0"/>
              <a:t>]. Available from: URL: http://www.cdc.gov/ncidod/EID/vol9no11/03-0098.htm</a:t>
            </a:r>
          </a:p>
          <a:p>
            <a:pPr eaLnBrk="1" hangingPunct="1"/>
            <a:r>
              <a:rPr lang="en-US" altLang="en-US" sz="1200" dirty="0"/>
              <a:t>MMWR </a:t>
            </a:r>
            <a:r>
              <a:rPr lang="en-US" altLang="en-US" sz="1200" i="1" dirty="0"/>
              <a:t>Recommendations and Reports,</a:t>
            </a:r>
            <a:r>
              <a:rPr lang="en-US" altLang="en-US" sz="1200" dirty="0"/>
              <a:t> Preventing Congenital Toxoplasmosis March 31, 2000 / 49(RR02);57-75 </a:t>
            </a:r>
            <a:r>
              <a:rPr lang="en-US" altLang="en-US" sz="1200" dirty="0">
                <a:hlinkClick r:id="rId3"/>
              </a:rPr>
              <a:t>http</a:t>
            </a:r>
            <a:r>
              <a:rPr lang="en-US" altLang="en-US" sz="1000" dirty="0">
                <a:hlinkClick r:id="rId3"/>
              </a:rPr>
              <a:t>://www.cdc.gov/ncidod/dpd/parasites/toxoplasmosis/factsht_toxoplasmosis.htm</a:t>
            </a:r>
            <a:endParaRPr lang="en-US" altLang="en-US" sz="1000" dirty="0"/>
          </a:p>
        </p:txBody>
      </p:sp>
      <p:sp>
        <p:nvSpPr>
          <p:cNvPr id="22533" name="Text Box 16"/>
          <p:cNvSpPr txBox="1">
            <a:spLocks noChangeArrowheads="1"/>
          </p:cNvSpPr>
          <p:nvPr/>
        </p:nvSpPr>
        <p:spPr bwMode="auto">
          <a:xfrm>
            <a:off x="7543800" y="4419601"/>
            <a:ext cx="2209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pPr>
              <a:spcBef>
                <a:spcPct val="50000"/>
              </a:spcBef>
            </a:pPr>
            <a:endParaRPr lang="en-US" altLang="en-US" sz="1000"/>
          </a:p>
        </p:txBody>
      </p:sp>
      <p:sp>
        <p:nvSpPr>
          <p:cNvPr id="22534" name="Text Box 17"/>
          <p:cNvSpPr txBox="1">
            <a:spLocks noChangeArrowheads="1"/>
          </p:cNvSpPr>
          <p:nvPr/>
        </p:nvSpPr>
        <p:spPr bwMode="auto">
          <a:xfrm>
            <a:off x="7315200" y="3527425"/>
            <a:ext cx="3810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pPr>
              <a:spcBef>
                <a:spcPct val="50000"/>
              </a:spcBef>
            </a:pPr>
            <a:r>
              <a:rPr lang="en-US" altLang="en-US" sz="1000" dirty="0"/>
              <a:t>Courtesy USDA, http://www.ars.usda.gov/Main/docs.htm?docid=11013</a:t>
            </a:r>
          </a:p>
        </p:txBody>
      </p:sp>
      <p:pic>
        <p:nvPicPr>
          <p:cNvPr id="22535" name="Picture 19" descr="toxocomposit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1373" y="100014"/>
            <a:ext cx="4800600" cy="340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 Arrow Callout 1"/>
          <p:cNvSpPr/>
          <p:nvPr/>
        </p:nvSpPr>
        <p:spPr>
          <a:xfrm>
            <a:off x="4881562" y="2237584"/>
            <a:ext cx="4872038" cy="3132138"/>
          </a:xfrm>
          <a:prstGeom prst="left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rPr>
              <a:t>Toxo</a:t>
            </a:r>
            <a:r>
              <a:rPr lang="en-US" sz="2400" dirty="0" smtClean="0">
                <a:solidFill>
                  <a:schemeClr val="tx1"/>
                </a:solidFill>
              </a:rPr>
              <a:t> is not infectious until it </a:t>
            </a:r>
            <a:r>
              <a:rPr lang="en-US" sz="2400" dirty="0" err="1" smtClean="0">
                <a:solidFill>
                  <a:schemeClr val="tx1"/>
                </a:solidFill>
              </a:rPr>
              <a:t>sporulates</a:t>
            </a:r>
            <a:r>
              <a:rPr lang="en-US" sz="2400" dirty="0" smtClean="0">
                <a:solidFill>
                  <a:schemeClr val="tx1"/>
                </a:solidFill>
              </a:rPr>
              <a:t>!</a:t>
            </a:r>
          </a:p>
          <a:p>
            <a:pPr algn="ctr"/>
            <a:r>
              <a:rPr lang="en-US" sz="2400" dirty="0" smtClean="0">
                <a:solidFill>
                  <a:schemeClr val="tx1"/>
                </a:solidFill>
              </a:rPr>
              <a:t>Cleaning/scooping the litter box daily will minimize the risk of </a:t>
            </a:r>
            <a:r>
              <a:rPr lang="en-US" sz="2400" dirty="0" err="1" smtClean="0">
                <a:solidFill>
                  <a:schemeClr val="tx1"/>
                </a:solidFill>
              </a:rPr>
              <a:t>toxo</a:t>
            </a:r>
            <a:r>
              <a:rPr lang="en-US" sz="2400" dirty="0" smtClean="0">
                <a:solidFill>
                  <a:schemeClr val="tx1"/>
                </a:solidFill>
              </a:rPr>
              <a:t> exposure.</a:t>
            </a:r>
            <a:endParaRPr lang="en-US" sz="2400" dirty="0">
              <a:solidFill>
                <a:schemeClr val="tx1"/>
              </a:solidFill>
            </a:endParaRPr>
          </a:p>
        </p:txBody>
      </p:sp>
    </p:spTree>
    <p:extLst>
      <p:ext uri="{BB962C8B-B14F-4D97-AF65-F5344CB8AC3E}">
        <p14:creationId xmlns:p14="http://schemas.microsoft.com/office/powerpoint/2010/main" val="890302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algn="ctr" eaLnBrk="1" hangingPunct="1"/>
            <a:r>
              <a:rPr lang="en-US" altLang="en-US" sz="3400" b="1" dirty="0"/>
              <a:t>LICE IS SPECIES SPECIFIC</a:t>
            </a:r>
            <a:br>
              <a:rPr lang="en-US" altLang="en-US" sz="3400" b="1" dirty="0"/>
            </a:br>
            <a:r>
              <a:rPr lang="en-US" altLang="en-US" sz="3400" b="1" dirty="0"/>
              <a:t>(Not a Zoonotic Infection)</a:t>
            </a:r>
          </a:p>
        </p:txBody>
      </p:sp>
      <p:sp>
        <p:nvSpPr>
          <p:cNvPr id="64515" name="Rectangle 3"/>
          <p:cNvSpPr>
            <a:spLocks noGrp="1" noChangeArrowheads="1"/>
          </p:cNvSpPr>
          <p:nvPr>
            <p:ph type="body" idx="1"/>
          </p:nvPr>
        </p:nvSpPr>
        <p:spPr/>
        <p:txBody>
          <a:bodyPr/>
          <a:lstStyle/>
          <a:p>
            <a:pPr eaLnBrk="1" hangingPunct="1"/>
            <a:endParaRPr lang="en-US" altLang="en-US" smtClean="0"/>
          </a:p>
        </p:txBody>
      </p:sp>
      <p:pic>
        <p:nvPicPr>
          <p:cNvPr id="64516" name="Picture 5" descr="PHIL Image 3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676401"/>
            <a:ext cx="3733800"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Text Box 6"/>
          <p:cNvSpPr txBox="1">
            <a:spLocks noChangeArrowheads="1"/>
          </p:cNvSpPr>
          <p:nvPr/>
        </p:nvSpPr>
        <p:spPr bwMode="auto">
          <a:xfrm>
            <a:off x="1981200" y="6324601"/>
            <a:ext cx="3810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pPr>
              <a:spcBef>
                <a:spcPct val="50000"/>
              </a:spcBef>
            </a:pPr>
            <a:r>
              <a:rPr lang="en-US" altLang="en-US" sz="1000"/>
              <a:t>Courtesy CDC/Dr. Dennis D. Juranek, No copyright.</a:t>
            </a:r>
          </a:p>
        </p:txBody>
      </p:sp>
      <p:pic>
        <p:nvPicPr>
          <p:cNvPr id="64518" name="Picture 8" descr="PHIL Image 3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810000"/>
            <a:ext cx="37465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10" descr="PHIL Image 149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676400"/>
            <a:ext cx="365283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0" name="Text Box 11"/>
          <p:cNvSpPr txBox="1">
            <a:spLocks noChangeArrowheads="1"/>
          </p:cNvSpPr>
          <p:nvPr/>
        </p:nvSpPr>
        <p:spPr bwMode="auto">
          <a:xfrm>
            <a:off x="6019800" y="6324601"/>
            <a:ext cx="3505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pPr>
              <a:spcBef>
                <a:spcPct val="50000"/>
              </a:spcBef>
            </a:pPr>
            <a:r>
              <a:rPr lang="en-US" altLang="en-US" sz="1000"/>
              <a:t>Courtesy CDC/Dr. Rachel Barwick, no copyright. </a:t>
            </a:r>
          </a:p>
        </p:txBody>
      </p:sp>
    </p:spTree>
    <p:extLst>
      <p:ext uri="{BB962C8B-B14F-4D97-AF65-F5344CB8AC3E}">
        <p14:creationId xmlns:p14="http://schemas.microsoft.com/office/powerpoint/2010/main" val="17411845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7" name="Picture 10" descr="http://www.thehealthage.com/site/wp-content/uploads/2011/06/MRSA-bug.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8487" y="90488"/>
            <a:ext cx="4706010" cy="287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Rectangle 2"/>
          <p:cNvSpPr>
            <a:spLocks noGrp="1" noChangeArrowheads="1"/>
          </p:cNvSpPr>
          <p:nvPr>
            <p:ph type="title"/>
          </p:nvPr>
        </p:nvSpPr>
        <p:spPr/>
        <p:txBody>
          <a:bodyPr/>
          <a:lstStyle/>
          <a:p>
            <a:pPr eaLnBrk="1" hangingPunct="1"/>
            <a:r>
              <a:rPr lang="en-US" altLang="en-US" b="1" dirty="0" smtClean="0"/>
              <a:t>MRSA</a:t>
            </a:r>
          </a:p>
        </p:txBody>
      </p:sp>
      <p:sp>
        <p:nvSpPr>
          <p:cNvPr id="66563" name="Rectangle 3"/>
          <p:cNvSpPr>
            <a:spLocks noGrp="1" noChangeArrowheads="1"/>
          </p:cNvSpPr>
          <p:nvPr>
            <p:ph type="body" idx="1"/>
          </p:nvPr>
        </p:nvSpPr>
        <p:spPr>
          <a:xfrm>
            <a:off x="604839" y="2205833"/>
            <a:ext cx="8120063" cy="4267200"/>
          </a:xfrm>
        </p:spPr>
        <p:txBody>
          <a:bodyPr>
            <a:normAutofit/>
          </a:bodyPr>
          <a:lstStyle/>
          <a:p>
            <a:pPr eaLnBrk="1" hangingPunct="1"/>
            <a:r>
              <a:rPr lang="en-US" altLang="en-US" dirty="0" smtClean="0"/>
              <a:t>Well documented in domestic animals.</a:t>
            </a:r>
          </a:p>
          <a:p>
            <a:pPr eaLnBrk="1" hangingPunct="1"/>
            <a:r>
              <a:rPr lang="en-US" altLang="en-US" dirty="0" smtClean="0"/>
              <a:t>Originated in people.</a:t>
            </a:r>
          </a:p>
          <a:p>
            <a:pPr eaLnBrk="1" hangingPunct="1"/>
            <a:r>
              <a:rPr lang="en-US" altLang="en-US" dirty="0" smtClean="0"/>
              <a:t>Increasing in prevalence.</a:t>
            </a:r>
          </a:p>
          <a:p>
            <a:pPr lvl="1" eaLnBrk="1" hangingPunct="1"/>
            <a:r>
              <a:rPr lang="en-US" altLang="en-US" sz="2800" dirty="0" smtClean="0"/>
              <a:t>Horses</a:t>
            </a:r>
          </a:p>
          <a:p>
            <a:pPr lvl="1" eaLnBrk="1" hangingPunct="1"/>
            <a:r>
              <a:rPr lang="en-US" altLang="en-US" sz="2800" dirty="0" smtClean="0"/>
              <a:t>Cats and dogs</a:t>
            </a:r>
          </a:p>
        </p:txBody>
      </p:sp>
      <p:sp>
        <p:nvSpPr>
          <p:cNvPr id="66564" name="Text Box 4"/>
          <p:cNvSpPr txBox="1">
            <a:spLocks noChangeArrowheads="1"/>
          </p:cNvSpPr>
          <p:nvPr/>
        </p:nvSpPr>
        <p:spPr bwMode="auto">
          <a:xfrm>
            <a:off x="0" y="6246815"/>
            <a:ext cx="12192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pPr>
              <a:spcBef>
                <a:spcPct val="50000"/>
              </a:spcBef>
            </a:pPr>
            <a:r>
              <a:rPr lang="en-US" altLang="en-US" sz="1000" dirty="0"/>
              <a:t>van </a:t>
            </a:r>
            <a:r>
              <a:rPr lang="en-US" altLang="en-US" sz="1000" dirty="0" err="1"/>
              <a:t>Duijkeren</a:t>
            </a:r>
            <a:r>
              <a:rPr lang="en-US" altLang="en-US" sz="1000" dirty="0"/>
              <a:t> E, </a:t>
            </a:r>
            <a:r>
              <a:rPr lang="en-US" altLang="en-US" sz="1000" dirty="0" err="1"/>
              <a:t>Wolfhagen</a:t>
            </a:r>
            <a:r>
              <a:rPr lang="en-US" altLang="en-US" sz="1000" dirty="0"/>
              <a:t> MJHM, Box ATA, Heck MEOC, </a:t>
            </a:r>
            <a:r>
              <a:rPr lang="en-US" altLang="en-US" sz="1000" dirty="0" err="1"/>
              <a:t>Wannet</a:t>
            </a:r>
            <a:r>
              <a:rPr lang="en-US" altLang="en-US" sz="1000" dirty="0"/>
              <a:t> WJB, </a:t>
            </a:r>
            <a:r>
              <a:rPr lang="en-US" altLang="en-US" sz="1000" dirty="0" err="1"/>
              <a:t>Fluit</a:t>
            </a:r>
            <a:r>
              <a:rPr lang="en-US" altLang="en-US" sz="1000" dirty="0"/>
              <a:t> AC. Human-to-dog transmission of methicillin-resistant </a:t>
            </a:r>
            <a:r>
              <a:rPr lang="en-US" altLang="en-US" sz="1000" i="1" dirty="0"/>
              <a:t>Staphylococcus aureus</a:t>
            </a:r>
            <a:r>
              <a:rPr lang="en-US" altLang="en-US" sz="1000" dirty="0"/>
              <a:t>. </a:t>
            </a:r>
            <a:r>
              <a:rPr lang="en-US" altLang="en-US" sz="1000" dirty="0" err="1"/>
              <a:t>Emerg</a:t>
            </a:r>
            <a:r>
              <a:rPr lang="en-US" altLang="en-US" sz="1000" dirty="0"/>
              <a:t> Infect Dis [serial on the Internet]. 2004 Dec.</a:t>
            </a:r>
          </a:p>
          <a:p>
            <a:pPr>
              <a:spcBef>
                <a:spcPct val="20000"/>
              </a:spcBef>
              <a:buClr>
                <a:schemeClr val="accent2"/>
              </a:buClr>
              <a:buFont typeface="Wingdings" panose="05000000000000000000" pitchFamily="2" charset="2"/>
              <a:buNone/>
            </a:pPr>
            <a:r>
              <a:rPr lang="en-US" altLang="en-US" sz="1000" dirty="0"/>
              <a:t>Methicillin-Resistant </a:t>
            </a:r>
            <a:r>
              <a:rPr lang="en-US" altLang="en-US" sz="1000" i="1" dirty="0"/>
              <a:t>Staphylococcus aureus </a:t>
            </a:r>
            <a:r>
              <a:rPr lang="en-US" altLang="en-US" sz="1000" dirty="0"/>
              <a:t>in Horses and Horse </a:t>
            </a:r>
            <a:r>
              <a:rPr lang="en-US" altLang="en-US" sz="1000" dirty="0" err="1"/>
              <a:t>Personel</a:t>
            </a:r>
            <a:r>
              <a:rPr lang="en-US" altLang="en-US" sz="1000" dirty="0"/>
              <a:t>, </a:t>
            </a:r>
            <a:r>
              <a:rPr lang="en-US" altLang="en-US" sz="1000" dirty="0" err="1"/>
              <a:t>Emerg</a:t>
            </a:r>
            <a:r>
              <a:rPr lang="en-US" altLang="en-US" sz="1000" dirty="0"/>
              <a:t> </a:t>
            </a:r>
            <a:r>
              <a:rPr lang="en-US" altLang="en-US" sz="1000" dirty="0" err="1"/>
              <a:t>Infec</a:t>
            </a:r>
            <a:r>
              <a:rPr lang="en-US" altLang="en-US" sz="1000" dirty="0"/>
              <a:t> Dis, (11:3), Mar. 2005.</a:t>
            </a:r>
          </a:p>
        </p:txBody>
      </p:sp>
      <p:pic>
        <p:nvPicPr>
          <p:cNvPr id="6656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8487" y="2717308"/>
            <a:ext cx="4706010" cy="352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55074193"/>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ltLang="en-US" b="1" dirty="0" smtClean="0"/>
              <a:t>MRSA</a:t>
            </a:r>
          </a:p>
        </p:txBody>
      </p:sp>
      <p:sp>
        <p:nvSpPr>
          <p:cNvPr id="67587" name="Text Placeholder 2"/>
          <p:cNvSpPr>
            <a:spLocks noGrp="1"/>
          </p:cNvSpPr>
          <p:nvPr>
            <p:ph type="body" idx="1"/>
          </p:nvPr>
        </p:nvSpPr>
        <p:spPr>
          <a:xfrm>
            <a:off x="638175" y="2239962"/>
            <a:ext cx="10515600" cy="4351338"/>
          </a:xfrm>
        </p:spPr>
        <p:txBody>
          <a:bodyPr/>
          <a:lstStyle/>
          <a:p>
            <a:r>
              <a:rPr lang="en-US" altLang="en-US" dirty="0" smtClean="0"/>
              <a:t>Diagnosis</a:t>
            </a:r>
          </a:p>
          <a:p>
            <a:pPr lvl="1"/>
            <a:r>
              <a:rPr lang="en-US" altLang="en-US" dirty="0" smtClean="0"/>
              <a:t>Easily cultured</a:t>
            </a:r>
          </a:p>
          <a:p>
            <a:r>
              <a:rPr lang="en-US" altLang="en-US" dirty="0" smtClean="0"/>
              <a:t>Treatment</a:t>
            </a:r>
          </a:p>
          <a:p>
            <a:pPr lvl="1"/>
            <a:r>
              <a:rPr lang="en-US" altLang="en-US" dirty="0" smtClean="0"/>
              <a:t>Susceptibilities will guide treatment</a:t>
            </a:r>
          </a:p>
          <a:p>
            <a:pPr lvl="1"/>
            <a:r>
              <a:rPr lang="en-US" altLang="en-US" dirty="0" smtClean="0"/>
              <a:t>Sulfa, clindamycin, doxycycline, chloramphenicol</a:t>
            </a:r>
          </a:p>
          <a:p>
            <a:r>
              <a:rPr lang="en-US" altLang="en-US" dirty="0" smtClean="0"/>
              <a:t>Prevention</a:t>
            </a:r>
          </a:p>
          <a:p>
            <a:pPr lvl="1"/>
            <a:r>
              <a:rPr lang="en-US" altLang="en-US" b="1" dirty="0" smtClean="0"/>
              <a:t>GOOD HAND WASHING!</a:t>
            </a:r>
          </a:p>
          <a:p>
            <a:pPr lvl="1"/>
            <a:endParaRPr lang="en-US" altLang="en-US" dirty="0" smtClean="0"/>
          </a:p>
        </p:txBody>
      </p:sp>
      <p:pic>
        <p:nvPicPr>
          <p:cNvPr id="67588" name="Picture 2" descr="&#10;MRSA is sometimes called a &amp;#8220;superbug&amp;#8221; because it is resistant to many antibiotics.&#10;In some communities, up to 50% of Staph aureus infections are due to organisms resistant to the antibiotic methicillin. This  organism is referred to as MRSA (methicillin-resistant Staph aureus) and  requires special antibiotics when it causes infection. It can cause pneumonia  but also frequently causes skin infections. In many hospitals, patients with  this infection are placed in contact isolation. Their visitors are often asked  to wear gloves, masks, and gowns. This is done to help prevent the spread of  this bacteria to other surfaces where they can inadvertently contaminate  whatever touches that surface. It is therefore very important to wash your hands  thoroughly and frequently to limit further spread of this resistant organism.&#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9450" y="330199"/>
            <a:ext cx="4457700" cy="3499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78749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1</a:t>
            </a:r>
            <a:endParaRPr lang="en-US" dirty="0"/>
          </a:p>
        </p:txBody>
      </p:sp>
      <p:sp>
        <p:nvSpPr>
          <p:cNvPr id="3" name="Text Placeholder 2"/>
          <p:cNvSpPr>
            <a:spLocks noGrp="1"/>
          </p:cNvSpPr>
          <p:nvPr>
            <p:ph type="body" idx="1"/>
          </p:nvPr>
        </p:nvSpPr>
        <p:spPr/>
        <p:txBody>
          <a:bodyPr>
            <a:normAutofit fontScale="77500" lnSpcReduction="20000"/>
          </a:bodyPr>
          <a:lstStyle/>
          <a:p>
            <a:r>
              <a:rPr lang="en-US" dirty="0" smtClean="0"/>
              <a:t>A man was admitted to the hospital with pneumonia.  It was originally misidentified by as </a:t>
            </a:r>
            <a:r>
              <a:rPr lang="en-US" i="1" dirty="0" smtClean="0"/>
              <a:t>Pseudomonas </a:t>
            </a:r>
            <a:r>
              <a:rPr lang="en-US" i="1" dirty="0" err="1" smtClean="0"/>
              <a:t>luteola</a:t>
            </a:r>
            <a:r>
              <a:rPr lang="en-US" i="1" dirty="0" smtClean="0"/>
              <a:t> </a:t>
            </a:r>
            <a:r>
              <a:rPr lang="en-US" dirty="0" smtClean="0"/>
              <a:t>by an automated lab system.</a:t>
            </a:r>
          </a:p>
          <a:p>
            <a:r>
              <a:rPr lang="en-US" dirty="0" smtClean="0"/>
              <a:t>The man deteriorated and was transferred to a referral hospital and diagnosed with </a:t>
            </a:r>
            <a:r>
              <a:rPr lang="en-US" i="1" dirty="0" smtClean="0"/>
              <a:t>Yersinia </a:t>
            </a:r>
            <a:r>
              <a:rPr lang="en-US" i="1" dirty="0" err="1" smtClean="0"/>
              <a:t>pestis</a:t>
            </a:r>
            <a:r>
              <a:rPr lang="en-US" dirty="0" smtClean="0"/>
              <a:t>.</a:t>
            </a:r>
          </a:p>
          <a:p>
            <a:r>
              <a:rPr lang="en-US" dirty="0" smtClean="0"/>
              <a:t>Upon investigation the man had a dog that recently died with hemoptysis.  The dog, a male pit bull terrier aged 2 years, became ill with fever, jaw rigidity, drooling, and right forelimb ataxia.  After being hospitalized overnight the dog was euthanized after developing dyspnea and bloody sputum.  It was negative for rabies and anticoagulants.  After contact with the health department liver and lung tissue from the dog were tested and found to be positive.</a:t>
            </a:r>
          </a:p>
          <a:p>
            <a:r>
              <a:rPr lang="en-US" dirty="0" smtClean="0"/>
              <a:t>2 veterinary clinic employees and a close contact to the man had respiratory symptoms and tested positive for </a:t>
            </a:r>
            <a:r>
              <a:rPr lang="en-US" i="1" dirty="0" smtClean="0"/>
              <a:t>Yersinia </a:t>
            </a:r>
            <a:r>
              <a:rPr lang="en-US" i="1" dirty="0" err="1" smtClean="0"/>
              <a:t>pestis</a:t>
            </a:r>
            <a:r>
              <a:rPr lang="en-US" i="1" dirty="0" smtClean="0"/>
              <a:t>.</a:t>
            </a:r>
          </a:p>
          <a:p>
            <a:r>
              <a:rPr lang="en-US" dirty="0" smtClean="0"/>
              <a:t>114 </a:t>
            </a:r>
            <a:r>
              <a:rPr lang="en-US" dirty="0"/>
              <a:t>persons had close contact with the dog or one or more of the human patients: 36 in veterinary settings, 58 in human health care settings, and 20 as close personal contacts</a:t>
            </a:r>
            <a:r>
              <a:rPr lang="en-US" dirty="0" smtClean="0"/>
              <a:t>.  88 of them were recommended to take antibiotic prophylaxis</a:t>
            </a:r>
            <a:endParaRPr lang="en-US" i="1" dirty="0"/>
          </a:p>
        </p:txBody>
      </p:sp>
    </p:spTree>
    <p:extLst>
      <p:ext uri="{BB962C8B-B14F-4D97-AF65-F5344CB8AC3E}">
        <p14:creationId xmlns:p14="http://schemas.microsoft.com/office/powerpoint/2010/main" val="7458425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1 Questions</a:t>
            </a:r>
            <a:endParaRPr lang="en-US" dirty="0"/>
          </a:p>
        </p:txBody>
      </p:sp>
      <p:sp>
        <p:nvSpPr>
          <p:cNvPr id="3" name="Text Placeholder 2"/>
          <p:cNvSpPr>
            <a:spLocks noGrp="1"/>
          </p:cNvSpPr>
          <p:nvPr>
            <p:ph type="body" idx="1"/>
          </p:nvPr>
        </p:nvSpPr>
        <p:spPr/>
        <p:txBody>
          <a:bodyPr/>
          <a:lstStyle/>
          <a:p>
            <a:r>
              <a:rPr lang="en-US" dirty="0" smtClean="0"/>
              <a:t>From a One Health aspect, what parts to this case went well?</a:t>
            </a:r>
          </a:p>
          <a:p>
            <a:r>
              <a:rPr lang="en-US" dirty="0" smtClean="0"/>
              <a:t>How could health professionals have worked better together in this case to prevent further spread of the disease?</a:t>
            </a:r>
            <a:endParaRPr lang="en-US" dirty="0"/>
          </a:p>
        </p:txBody>
      </p:sp>
    </p:spTree>
    <p:extLst>
      <p:ext uri="{BB962C8B-B14F-4D97-AF65-F5344CB8AC3E}">
        <p14:creationId xmlns:p14="http://schemas.microsoft.com/office/powerpoint/2010/main" val="102736480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2</a:t>
            </a:r>
            <a:endParaRPr lang="en-US" dirty="0"/>
          </a:p>
        </p:txBody>
      </p:sp>
      <p:sp>
        <p:nvSpPr>
          <p:cNvPr id="3" name="Text Placeholder 2"/>
          <p:cNvSpPr>
            <a:spLocks noGrp="1"/>
          </p:cNvSpPr>
          <p:nvPr>
            <p:ph type="body" idx="1"/>
          </p:nvPr>
        </p:nvSpPr>
        <p:spPr/>
        <p:txBody>
          <a:bodyPr/>
          <a:lstStyle/>
          <a:p>
            <a:r>
              <a:rPr lang="en-US" dirty="0" smtClean="0"/>
              <a:t>In 2015 California had a record number of deaths from West Nile virus. (all but 3 of the deaths were in Southern California)</a:t>
            </a:r>
          </a:p>
          <a:p>
            <a:r>
              <a:rPr lang="en-US" dirty="0" smtClean="0"/>
              <a:t>45 deaths and 737 cases.</a:t>
            </a:r>
          </a:p>
          <a:p>
            <a:r>
              <a:rPr lang="en-US" dirty="0" smtClean="0"/>
              <a:t>These were by far the most in the US</a:t>
            </a:r>
          </a:p>
          <a:p>
            <a:r>
              <a:rPr lang="en-US" dirty="0" smtClean="0"/>
              <a:t>The virus is spread by mosquitoes and has killed many birds as well.</a:t>
            </a:r>
            <a:endParaRPr lang="en-US" dirty="0"/>
          </a:p>
        </p:txBody>
      </p:sp>
    </p:spTree>
    <p:extLst>
      <p:ext uri="{BB962C8B-B14F-4D97-AF65-F5344CB8AC3E}">
        <p14:creationId xmlns:p14="http://schemas.microsoft.com/office/powerpoint/2010/main" val="14205484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2 Questions</a:t>
            </a:r>
            <a:endParaRPr lang="en-US" dirty="0"/>
          </a:p>
        </p:txBody>
      </p:sp>
      <p:sp>
        <p:nvSpPr>
          <p:cNvPr id="3" name="Text Placeholder 2"/>
          <p:cNvSpPr>
            <a:spLocks noGrp="1"/>
          </p:cNvSpPr>
          <p:nvPr>
            <p:ph type="body" idx="1"/>
          </p:nvPr>
        </p:nvSpPr>
        <p:spPr/>
        <p:txBody>
          <a:bodyPr/>
          <a:lstStyle/>
          <a:p>
            <a:r>
              <a:rPr lang="en-US" dirty="0" smtClean="0"/>
              <a:t>What are Veterinarians, Physicians, and health professionals role in the detection and prevention of West Nile?</a:t>
            </a:r>
          </a:p>
          <a:p>
            <a:r>
              <a:rPr lang="en-US" dirty="0" smtClean="0"/>
              <a:t>How can they work together to decrease the spread of West Nile virus?</a:t>
            </a:r>
            <a:endParaRPr lang="en-US" dirty="0"/>
          </a:p>
        </p:txBody>
      </p:sp>
    </p:spTree>
    <p:extLst>
      <p:ext uri="{BB962C8B-B14F-4D97-AF65-F5344CB8AC3E}">
        <p14:creationId xmlns:p14="http://schemas.microsoft.com/office/powerpoint/2010/main" val="296923151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096000" y="365125"/>
            <a:ext cx="5257800" cy="1325563"/>
          </a:xfrm>
        </p:spPr>
        <p:txBody>
          <a:bodyPr/>
          <a:lstStyle/>
          <a:p>
            <a:pPr eaLnBrk="1" hangingPunct="1"/>
            <a:r>
              <a:rPr lang="en-US" altLang="en-US" dirty="0" smtClean="0"/>
              <a:t>Summary</a:t>
            </a:r>
          </a:p>
        </p:txBody>
      </p:sp>
      <p:sp>
        <p:nvSpPr>
          <p:cNvPr id="68611" name="Rectangle 3"/>
          <p:cNvSpPr>
            <a:spLocks noGrp="1" noChangeArrowheads="1"/>
          </p:cNvSpPr>
          <p:nvPr>
            <p:ph type="body" idx="1"/>
          </p:nvPr>
        </p:nvSpPr>
        <p:spPr>
          <a:xfrm>
            <a:off x="6096000" y="1433513"/>
            <a:ext cx="5781675" cy="4267200"/>
          </a:xfrm>
        </p:spPr>
        <p:txBody>
          <a:bodyPr/>
          <a:lstStyle/>
          <a:p>
            <a:pPr eaLnBrk="1" hangingPunct="1"/>
            <a:r>
              <a:rPr lang="en-US" altLang="en-US" dirty="0" smtClean="0"/>
              <a:t>Pets can transmit infections to people</a:t>
            </a:r>
          </a:p>
          <a:p>
            <a:pPr eaLnBrk="1" hangingPunct="1"/>
            <a:r>
              <a:rPr lang="en-US" altLang="en-US" dirty="0" smtClean="0"/>
              <a:t>Simple precautions will minimize risk</a:t>
            </a:r>
          </a:p>
          <a:p>
            <a:pPr eaLnBrk="1" hangingPunct="1"/>
            <a:r>
              <a:rPr lang="en-US" altLang="en-US" dirty="0" smtClean="0"/>
              <a:t>Regular veterinary care is important to minimize risk, including regular vaccinations, flea and tick prevention, and heartworm prevention</a:t>
            </a:r>
          </a:p>
          <a:p>
            <a:pPr eaLnBrk="1" hangingPunct="1"/>
            <a:r>
              <a:rPr lang="en-US" altLang="en-US" b="1" dirty="0" smtClean="0"/>
              <a:t>NEVER</a:t>
            </a:r>
            <a:r>
              <a:rPr lang="en-US" altLang="en-US" dirty="0" smtClean="0"/>
              <a:t> trust The Cat In The Hat</a:t>
            </a:r>
          </a:p>
        </p:txBody>
      </p:sp>
      <p:pic>
        <p:nvPicPr>
          <p:cNvPr id="68612" name="Picture 4" descr="100_167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4" y="1433513"/>
            <a:ext cx="5499099" cy="412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74449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tLang="en-US" b="1" dirty="0" smtClean="0"/>
              <a:t>Toxoplasmosis</a:t>
            </a:r>
          </a:p>
        </p:txBody>
      </p:sp>
      <p:sp>
        <p:nvSpPr>
          <p:cNvPr id="23555" name="Rectangle 3"/>
          <p:cNvSpPr>
            <a:spLocks noGrp="1" noChangeArrowheads="1"/>
          </p:cNvSpPr>
          <p:nvPr>
            <p:ph type="body" idx="1"/>
          </p:nvPr>
        </p:nvSpPr>
        <p:spPr>
          <a:xfrm>
            <a:off x="614363" y="1988344"/>
            <a:ext cx="8515350" cy="3886200"/>
          </a:xfrm>
        </p:spPr>
        <p:txBody>
          <a:bodyPr>
            <a:noAutofit/>
          </a:bodyPr>
          <a:lstStyle/>
          <a:p>
            <a:pPr eaLnBrk="1" hangingPunct="1">
              <a:lnSpc>
                <a:spcPct val="90000"/>
              </a:lnSpc>
            </a:pPr>
            <a:r>
              <a:rPr lang="en-US" altLang="en-US" dirty="0" smtClean="0"/>
              <a:t>Approximately 20</a:t>
            </a:r>
            <a:r>
              <a:rPr lang="en-US" altLang="en-US" dirty="0"/>
              <a:t>% U.S. seropositive</a:t>
            </a:r>
          </a:p>
          <a:p>
            <a:pPr eaLnBrk="1" hangingPunct="1">
              <a:lnSpc>
                <a:spcPct val="90000"/>
              </a:lnSpc>
            </a:pPr>
            <a:r>
              <a:rPr lang="en-US" altLang="en-US" dirty="0"/>
              <a:t>Most asymptomatic</a:t>
            </a:r>
          </a:p>
          <a:p>
            <a:pPr eaLnBrk="1" hangingPunct="1">
              <a:lnSpc>
                <a:spcPct val="90000"/>
              </a:lnSpc>
            </a:pPr>
            <a:r>
              <a:rPr lang="en-US" altLang="en-US" dirty="0"/>
              <a:t>750 deaths attributed to toxoplasmosis </a:t>
            </a:r>
            <a:r>
              <a:rPr lang="en-US" altLang="en-US" dirty="0" smtClean="0"/>
              <a:t>each </a:t>
            </a:r>
            <a:r>
              <a:rPr lang="en-US" altLang="en-US" dirty="0"/>
              <a:t>year </a:t>
            </a:r>
          </a:p>
          <a:p>
            <a:pPr eaLnBrk="1" hangingPunct="1">
              <a:lnSpc>
                <a:spcPct val="90000"/>
              </a:lnSpc>
            </a:pPr>
            <a:r>
              <a:rPr lang="en-US" altLang="en-US" b="1" dirty="0"/>
              <a:t>Eating undercooked meat accounts for &gt;50% of infections</a:t>
            </a:r>
          </a:p>
          <a:p>
            <a:pPr eaLnBrk="1" hangingPunct="1">
              <a:lnSpc>
                <a:spcPct val="90000"/>
              </a:lnSpc>
              <a:buFont typeface="Wingdings" panose="05000000000000000000" pitchFamily="2" charset="2"/>
              <a:buNone/>
            </a:pPr>
            <a:r>
              <a:rPr lang="en-US" altLang="en-US" b="1" dirty="0"/>
              <a:t>	</a:t>
            </a:r>
            <a:r>
              <a:rPr lang="en-US" altLang="en-US" b="1" dirty="0" smtClean="0"/>
              <a:t>(2</a:t>
            </a:r>
            <a:r>
              <a:rPr lang="en-US" altLang="en-US" b="1" baseline="30000" dirty="0" smtClean="0"/>
              <a:t>rd</a:t>
            </a:r>
            <a:r>
              <a:rPr lang="en-US" altLang="en-US" b="1" dirty="0" smtClean="0"/>
              <a:t>  </a:t>
            </a:r>
            <a:r>
              <a:rPr lang="en-US" altLang="en-US" b="1" dirty="0"/>
              <a:t>leading cause of foodborne deaths in the U.S.)</a:t>
            </a:r>
          </a:p>
          <a:p>
            <a:pPr eaLnBrk="1" hangingPunct="1">
              <a:lnSpc>
                <a:spcPct val="90000"/>
              </a:lnSpc>
            </a:pPr>
            <a:r>
              <a:rPr lang="en-US" altLang="en-US" dirty="0"/>
              <a:t>Highest risk: immunocompromised, young, fetus, </a:t>
            </a:r>
            <a:r>
              <a:rPr lang="en-US" altLang="en-US" dirty="0" smtClean="0"/>
              <a:t>pregnant</a:t>
            </a:r>
            <a:endParaRPr lang="en-US" altLang="en-US" dirty="0"/>
          </a:p>
        </p:txBody>
      </p:sp>
      <p:sp>
        <p:nvSpPr>
          <p:cNvPr id="23556" name="Text Box 4"/>
          <p:cNvSpPr txBox="1">
            <a:spLocks noChangeArrowheads="1"/>
          </p:cNvSpPr>
          <p:nvPr/>
        </p:nvSpPr>
        <p:spPr bwMode="auto">
          <a:xfrm>
            <a:off x="0" y="6070045"/>
            <a:ext cx="121920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pPr>
              <a:spcBef>
                <a:spcPct val="50000"/>
              </a:spcBef>
            </a:pPr>
            <a:r>
              <a:rPr lang="en-US" altLang="en-US" sz="1000" dirty="0"/>
              <a:t>Jones JL, </a:t>
            </a:r>
            <a:r>
              <a:rPr lang="en-US" altLang="en-US" sz="1000" dirty="0" err="1"/>
              <a:t>Kruszon</a:t>
            </a:r>
            <a:r>
              <a:rPr lang="en-US" altLang="en-US" sz="1000" dirty="0"/>
              <a:t>-Moran D, Wilson M. </a:t>
            </a:r>
            <a:r>
              <a:rPr lang="en-US" altLang="en-US" sz="1000" i="1" dirty="0"/>
              <a:t>Toxoplasma </a:t>
            </a:r>
            <a:r>
              <a:rPr lang="en-US" altLang="en-US" sz="1000" i="1" dirty="0" err="1"/>
              <a:t>gondii</a:t>
            </a:r>
            <a:r>
              <a:rPr lang="en-US" altLang="en-US" sz="1000" dirty="0"/>
              <a:t> infection in the United States, 1999–2000. </a:t>
            </a:r>
            <a:r>
              <a:rPr lang="en-US" altLang="en-US" sz="1000" dirty="0" err="1"/>
              <a:t>Emerg</a:t>
            </a:r>
            <a:r>
              <a:rPr lang="en-US" altLang="en-US" sz="1000" dirty="0"/>
              <a:t> Infect Dis [9:11] 2003 Nov [</a:t>
            </a:r>
            <a:r>
              <a:rPr lang="en-US" altLang="en-US" sz="1000" i="1" dirty="0"/>
              <a:t>8/7/07</a:t>
            </a:r>
            <a:r>
              <a:rPr lang="en-US" altLang="en-US" sz="1000" dirty="0"/>
              <a:t>]. Available from: URL: http://www.cdc.gov/ncidod/EID/vol9no11/03-0098.htm </a:t>
            </a:r>
          </a:p>
          <a:p>
            <a:pPr>
              <a:spcBef>
                <a:spcPct val="50000"/>
              </a:spcBef>
            </a:pPr>
            <a:r>
              <a:rPr lang="en-US" altLang="en-US" sz="1000" dirty="0"/>
              <a:t>MMWR </a:t>
            </a:r>
            <a:r>
              <a:rPr lang="en-US" altLang="en-US" sz="1000" i="1" dirty="0"/>
              <a:t>Recommendations and Reports,</a:t>
            </a:r>
            <a:r>
              <a:rPr lang="en-US" altLang="en-US" sz="1000" dirty="0"/>
              <a:t> Preventing Congenital Toxoplasmosis March 31, 2000/ 49(RR02);</a:t>
            </a:r>
            <a:r>
              <a:rPr lang="en-US" altLang="en-US" sz="1000" dirty="0" smtClean="0"/>
              <a:t>57-75</a:t>
            </a:r>
          </a:p>
          <a:p>
            <a:pPr>
              <a:spcBef>
                <a:spcPct val="50000"/>
              </a:spcBef>
            </a:pPr>
            <a:r>
              <a:rPr lang="en-US" altLang="en-US" sz="1000" dirty="0" smtClean="0"/>
              <a:t>CDC.gov</a:t>
            </a:r>
            <a:endParaRPr lang="en-US" altLang="en-US" sz="1000" dirty="0"/>
          </a:p>
        </p:txBody>
      </p:sp>
      <p:pic>
        <p:nvPicPr>
          <p:cNvPr id="23557" name="Picture 7" descr="PHIL Image 79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7100" y="55564"/>
            <a:ext cx="4648200"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8"/>
          <p:cNvSpPr txBox="1">
            <a:spLocks noChangeArrowheads="1"/>
          </p:cNvSpPr>
          <p:nvPr/>
        </p:nvSpPr>
        <p:spPr bwMode="auto">
          <a:xfrm>
            <a:off x="8534400" y="2819401"/>
            <a:ext cx="2133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pPr>
              <a:spcBef>
                <a:spcPct val="50000"/>
              </a:spcBef>
            </a:pPr>
            <a:r>
              <a:rPr lang="en-US" altLang="en-US" sz="1000"/>
              <a:t>Courtesy CDC, no copyright.</a:t>
            </a:r>
          </a:p>
        </p:txBody>
      </p:sp>
    </p:spTree>
    <p:extLst>
      <p:ext uri="{BB962C8B-B14F-4D97-AF65-F5344CB8AC3E}">
        <p14:creationId xmlns:p14="http://schemas.microsoft.com/office/powerpoint/2010/main" val="10882841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tLang="en-US" b="1" dirty="0" smtClean="0"/>
              <a:t>Toxoplasmosis</a:t>
            </a:r>
          </a:p>
        </p:txBody>
      </p:sp>
      <p:sp>
        <p:nvSpPr>
          <p:cNvPr id="23555" name="Rectangle 3"/>
          <p:cNvSpPr>
            <a:spLocks noGrp="1" noChangeArrowheads="1"/>
          </p:cNvSpPr>
          <p:nvPr>
            <p:ph type="body" idx="1"/>
          </p:nvPr>
        </p:nvSpPr>
        <p:spPr>
          <a:xfrm>
            <a:off x="614363" y="1988344"/>
            <a:ext cx="8515350" cy="3886200"/>
          </a:xfrm>
        </p:spPr>
        <p:txBody>
          <a:bodyPr>
            <a:noAutofit/>
          </a:bodyPr>
          <a:lstStyle/>
          <a:p>
            <a:pPr eaLnBrk="1" hangingPunct="1">
              <a:lnSpc>
                <a:spcPct val="90000"/>
              </a:lnSpc>
            </a:pPr>
            <a:r>
              <a:rPr lang="en-US" altLang="en-US" dirty="0" smtClean="0"/>
              <a:t>Approximately 20</a:t>
            </a:r>
            <a:r>
              <a:rPr lang="en-US" altLang="en-US" dirty="0"/>
              <a:t>% U.S. seropositive</a:t>
            </a:r>
          </a:p>
          <a:p>
            <a:pPr eaLnBrk="1" hangingPunct="1">
              <a:lnSpc>
                <a:spcPct val="90000"/>
              </a:lnSpc>
            </a:pPr>
            <a:r>
              <a:rPr lang="en-US" altLang="en-US" dirty="0"/>
              <a:t>Most asymptomatic</a:t>
            </a:r>
          </a:p>
          <a:p>
            <a:pPr eaLnBrk="1" hangingPunct="1">
              <a:lnSpc>
                <a:spcPct val="90000"/>
              </a:lnSpc>
            </a:pPr>
            <a:r>
              <a:rPr lang="en-US" altLang="en-US" dirty="0"/>
              <a:t>750 deaths attributed to toxoplasmosis </a:t>
            </a:r>
            <a:r>
              <a:rPr lang="en-US" altLang="en-US" dirty="0" smtClean="0"/>
              <a:t>each </a:t>
            </a:r>
            <a:r>
              <a:rPr lang="en-US" altLang="en-US" dirty="0"/>
              <a:t>year </a:t>
            </a:r>
          </a:p>
          <a:p>
            <a:pPr eaLnBrk="1" hangingPunct="1">
              <a:lnSpc>
                <a:spcPct val="90000"/>
              </a:lnSpc>
            </a:pPr>
            <a:r>
              <a:rPr lang="en-US" altLang="en-US" b="1" dirty="0"/>
              <a:t>Eating undercooked meat accounts for &gt;50% of infections</a:t>
            </a:r>
          </a:p>
          <a:p>
            <a:pPr eaLnBrk="1" hangingPunct="1">
              <a:lnSpc>
                <a:spcPct val="90000"/>
              </a:lnSpc>
              <a:buFont typeface="Wingdings" panose="05000000000000000000" pitchFamily="2" charset="2"/>
              <a:buNone/>
            </a:pPr>
            <a:r>
              <a:rPr lang="en-US" altLang="en-US" b="1" dirty="0"/>
              <a:t>	</a:t>
            </a:r>
            <a:r>
              <a:rPr lang="en-US" altLang="en-US" b="1" dirty="0" smtClean="0"/>
              <a:t>(2</a:t>
            </a:r>
            <a:r>
              <a:rPr lang="en-US" altLang="en-US" b="1" baseline="30000" dirty="0" smtClean="0"/>
              <a:t>rd</a:t>
            </a:r>
            <a:r>
              <a:rPr lang="en-US" altLang="en-US" b="1" dirty="0" smtClean="0"/>
              <a:t>  </a:t>
            </a:r>
            <a:r>
              <a:rPr lang="en-US" altLang="en-US" b="1" dirty="0"/>
              <a:t>leading cause of foodborne deaths in the U.S.)</a:t>
            </a:r>
          </a:p>
          <a:p>
            <a:pPr eaLnBrk="1" hangingPunct="1">
              <a:lnSpc>
                <a:spcPct val="90000"/>
              </a:lnSpc>
            </a:pPr>
            <a:r>
              <a:rPr lang="en-US" altLang="en-US" dirty="0"/>
              <a:t>Highest risk: immunocompromised, young, fetus, </a:t>
            </a:r>
            <a:r>
              <a:rPr lang="en-US" altLang="en-US" dirty="0" smtClean="0"/>
              <a:t>pregnant</a:t>
            </a:r>
            <a:endParaRPr lang="en-US" altLang="en-US" dirty="0"/>
          </a:p>
        </p:txBody>
      </p:sp>
      <p:sp>
        <p:nvSpPr>
          <p:cNvPr id="23556" name="Text Box 4"/>
          <p:cNvSpPr txBox="1">
            <a:spLocks noChangeArrowheads="1"/>
          </p:cNvSpPr>
          <p:nvPr/>
        </p:nvSpPr>
        <p:spPr bwMode="auto">
          <a:xfrm>
            <a:off x="0" y="6070045"/>
            <a:ext cx="121920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pPr>
              <a:spcBef>
                <a:spcPct val="50000"/>
              </a:spcBef>
            </a:pPr>
            <a:r>
              <a:rPr lang="en-US" altLang="en-US" sz="1000" dirty="0"/>
              <a:t>Jones JL, </a:t>
            </a:r>
            <a:r>
              <a:rPr lang="en-US" altLang="en-US" sz="1000" dirty="0" err="1"/>
              <a:t>Kruszon</a:t>
            </a:r>
            <a:r>
              <a:rPr lang="en-US" altLang="en-US" sz="1000" dirty="0"/>
              <a:t>-Moran D, Wilson M. </a:t>
            </a:r>
            <a:r>
              <a:rPr lang="en-US" altLang="en-US" sz="1000" i="1" dirty="0"/>
              <a:t>Toxoplasma </a:t>
            </a:r>
            <a:r>
              <a:rPr lang="en-US" altLang="en-US" sz="1000" i="1" dirty="0" err="1"/>
              <a:t>gondii</a:t>
            </a:r>
            <a:r>
              <a:rPr lang="en-US" altLang="en-US" sz="1000" dirty="0"/>
              <a:t> infection in the United States, 1999–2000. </a:t>
            </a:r>
            <a:r>
              <a:rPr lang="en-US" altLang="en-US" sz="1000" dirty="0" err="1"/>
              <a:t>Emerg</a:t>
            </a:r>
            <a:r>
              <a:rPr lang="en-US" altLang="en-US" sz="1000" dirty="0"/>
              <a:t> Infect Dis [9:11] 2003 Nov [</a:t>
            </a:r>
            <a:r>
              <a:rPr lang="en-US" altLang="en-US" sz="1000" i="1" dirty="0"/>
              <a:t>8/7/07</a:t>
            </a:r>
            <a:r>
              <a:rPr lang="en-US" altLang="en-US" sz="1000" dirty="0"/>
              <a:t>]. Available from: URL: http://www.cdc.gov/ncidod/EID/vol9no11/03-0098.htm </a:t>
            </a:r>
          </a:p>
          <a:p>
            <a:pPr>
              <a:spcBef>
                <a:spcPct val="50000"/>
              </a:spcBef>
            </a:pPr>
            <a:r>
              <a:rPr lang="en-US" altLang="en-US" sz="1000" dirty="0"/>
              <a:t>MMWR </a:t>
            </a:r>
            <a:r>
              <a:rPr lang="en-US" altLang="en-US" sz="1000" i="1" dirty="0"/>
              <a:t>Recommendations and Reports,</a:t>
            </a:r>
            <a:r>
              <a:rPr lang="en-US" altLang="en-US" sz="1000" dirty="0"/>
              <a:t> Preventing Congenital Toxoplasmosis March 31, 2000/ 49(RR02);</a:t>
            </a:r>
            <a:r>
              <a:rPr lang="en-US" altLang="en-US" sz="1000" dirty="0" smtClean="0"/>
              <a:t>57-75</a:t>
            </a:r>
          </a:p>
          <a:p>
            <a:pPr>
              <a:spcBef>
                <a:spcPct val="50000"/>
              </a:spcBef>
            </a:pPr>
            <a:r>
              <a:rPr lang="en-US" altLang="en-US" sz="1000" dirty="0" smtClean="0"/>
              <a:t>CDC.gov</a:t>
            </a:r>
            <a:endParaRPr lang="en-US" altLang="en-US" sz="1000" dirty="0"/>
          </a:p>
        </p:txBody>
      </p:sp>
      <p:pic>
        <p:nvPicPr>
          <p:cNvPr id="23557" name="Picture 7" descr="PHIL Image 79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7100" y="55564"/>
            <a:ext cx="4648200"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8"/>
          <p:cNvSpPr txBox="1">
            <a:spLocks noChangeArrowheads="1"/>
          </p:cNvSpPr>
          <p:nvPr/>
        </p:nvSpPr>
        <p:spPr bwMode="auto">
          <a:xfrm>
            <a:off x="8534400" y="2819401"/>
            <a:ext cx="2133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pPr>
              <a:spcBef>
                <a:spcPct val="50000"/>
              </a:spcBef>
            </a:pPr>
            <a:r>
              <a:rPr lang="en-US" altLang="en-US" sz="1000"/>
              <a:t>Courtesy CDC, no copyright.</a:t>
            </a:r>
          </a:p>
        </p:txBody>
      </p:sp>
      <p:sp>
        <p:nvSpPr>
          <p:cNvPr id="2" name="Left Arrow Callout 1"/>
          <p:cNvSpPr/>
          <p:nvPr/>
        </p:nvSpPr>
        <p:spPr>
          <a:xfrm>
            <a:off x="6372226" y="1415056"/>
            <a:ext cx="3871912" cy="1591868"/>
          </a:xfrm>
          <a:prstGeom prst="left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European countries can be as high as 60-85%.</a:t>
            </a:r>
            <a:endParaRPr lang="en-US" sz="2400" dirty="0">
              <a:solidFill>
                <a:schemeClr val="tx1"/>
              </a:solidFill>
            </a:endParaRPr>
          </a:p>
        </p:txBody>
      </p:sp>
    </p:spTree>
    <p:extLst>
      <p:ext uri="{BB962C8B-B14F-4D97-AF65-F5344CB8AC3E}">
        <p14:creationId xmlns:p14="http://schemas.microsoft.com/office/powerpoint/2010/main" val="36857356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tLang="en-US" b="1" dirty="0" smtClean="0"/>
              <a:t>Toxoplasmosis</a:t>
            </a:r>
          </a:p>
        </p:txBody>
      </p:sp>
      <p:sp>
        <p:nvSpPr>
          <p:cNvPr id="23555" name="Rectangle 3"/>
          <p:cNvSpPr>
            <a:spLocks noGrp="1" noChangeArrowheads="1"/>
          </p:cNvSpPr>
          <p:nvPr>
            <p:ph type="body" idx="1"/>
          </p:nvPr>
        </p:nvSpPr>
        <p:spPr>
          <a:xfrm>
            <a:off x="614363" y="1988344"/>
            <a:ext cx="8515350" cy="3886200"/>
          </a:xfrm>
        </p:spPr>
        <p:txBody>
          <a:bodyPr>
            <a:noAutofit/>
          </a:bodyPr>
          <a:lstStyle/>
          <a:p>
            <a:pPr eaLnBrk="1" hangingPunct="1">
              <a:lnSpc>
                <a:spcPct val="90000"/>
              </a:lnSpc>
            </a:pPr>
            <a:r>
              <a:rPr lang="en-US" altLang="en-US" dirty="0" smtClean="0"/>
              <a:t>Approximately 20</a:t>
            </a:r>
            <a:r>
              <a:rPr lang="en-US" altLang="en-US" dirty="0"/>
              <a:t>% U.S. seropositive</a:t>
            </a:r>
          </a:p>
          <a:p>
            <a:pPr eaLnBrk="1" hangingPunct="1">
              <a:lnSpc>
                <a:spcPct val="90000"/>
              </a:lnSpc>
            </a:pPr>
            <a:r>
              <a:rPr lang="en-US" altLang="en-US" dirty="0"/>
              <a:t>Most asymptomatic</a:t>
            </a:r>
          </a:p>
          <a:p>
            <a:pPr eaLnBrk="1" hangingPunct="1">
              <a:lnSpc>
                <a:spcPct val="90000"/>
              </a:lnSpc>
            </a:pPr>
            <a:r>
              <a:rPr lang="en-US" altLang="en-US" dirty="0"/>
              <a:t>750 deaths attributed to toxoplasmosis </a:t>
            </a:r>
            <a:r>
              <a:rPr lang="en-US" altLang="en-US" dirty="0" smtClean="0"/>
              <a:t>each </a:t>
            </a:r>
            <a:r>
              <a:rPr lang="en-US" altLang="en-US" dirty="0"/>
              <a:t>year </a:t>
            </a:r>
          </a:p>
          <a:p>
            <a:pPr eaLnBrk="1" hangingPunct="1">
              <a:lnSpc>
                <a:spcPct val="90000"/>
              </a:lnSpc>
            </a:pPr>
            <a:r>
              <a:rPr lang="en-US" altLang="en-US" b="1" dirty="0"/>
              <a:t>Eating undercooked meat accounts for &gt;50% of infections</a:t>
            </a:r>
          </a:p>
          <a:p>
            <a:pPr eaLnBrk="1" hangingPunct="1">
              <a:lnSpc>
                <a:spcPct val="90000"/>
              </a:lnSpc>
              <a:buFont typeface="Wingdings" panose="05000000000000000000" pitchFamily="2" charset="2"/>
              <a:buNone/>
            </a:pPr>
            <a:r>
              <a:rPr lang="en-US" altLang="en-US" b="1" dirty="0"/>
              <a:t>	</a:t>
            </a:r>
            <a:r>
              <a:rPr lang="en-US" altLang="en-US" b="1" dirty="0" smtClean="0"/>
              <a:t>(2</a:t>
            </a:r>
            <a:r>
              <a:rPr lang="en-US" altLang="en-US" b="1" baseline="30000" dirty="0" smtClean="0"/>
              <a:t>rd</a:t>
            </a:r>
            <a:r>
              <a:rPr lang="en-US" altLang="en-US" b="1" dirty="0" smtClean="0"/>
              <a:t>  </a:t>
            </a:r>
            <a:r>
              <a:rPr lang="en-US" altLang="en-US" b="1" dirty="0"/>
              <a:t>leading cause of foodborne deaths in the U.S.)</a:t>
            </a:r>
          </a:p>
          <a:p>
            <a:pPr eaLnBrk="1" hangingPunct="1">
              <a:lnSpc>
                <a:spcPct val="90000"/>
              </a:lnSpc>
            </a:pPr>
            <a:r>
              <a:rPr lang="en-US" altLang="en-US" dirty="0"/>
              <a:t>Highest risk: immunocompromised, young, fetus, </a:t>
            </a:r>
            <a:r>
              <a:rPr lang="en-US" altLang="en-US" dirty="0" smtClean="0"/>
              <a:t>pregnant</a:t>
            </a:r>
            <a:endParaRPr lang="en-US" altLang="en-US" dirty="0"/>
          </a:p>
        </p:txBody>
      </p:sp>
      <p:sp>
        <p:nvSpPr>
          <p:cNvPr id="23556" name="Text Box 4"/>
          <p:cNvSpPr txBox="1">
            <a:spLocks noChangeArrowheads="1"/>
          </p:cNvSpPr>
          <p:nvPr/>
        </p:nvSpPr>
        <p:spPr bwMode="auto">
          <a:xfrm>
            <a:off x="0" y="6070045"/>
            <a:ext cx="121920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pPr>
              <a:spcBef>
                <a:spcPct val="50000"/>
              </a:spcBef>
            </a:pPr>
            <a:r>
              <a:rPr lang="en-US" altLang="en-US" sz="1000" dirty="0"/>
              <a:t>Jones JL, </a:t>
            </a:r>
            <a:r>
              <a:rPr lang="en-US" altLang="en-US" sz="1000" dirty="0" err="1"/>
              <a:t>Kruszon</a:t>
            </a:r>
            <a:r>
              <a:rPr lang="en-US" altLang="en-US" sz="1000" dirty="0"/>
              <a:t>-Moran D, Wilson M. </a:t>
            </a:r>
            <a:r>
              <a:rPr lang="en-US" altLang="en-US" sz="1000" i="1" dirty="0"/>
              <a:t>Toxoplasma </a:t>
            </a:r>
            <a:r>
              <a:rPr lang="en-US" altLang="en-US" sz="1000" i="1" dirty="0" err="1"/>
              <a:t>gondii</a:t>
            </a:r>
            <a:r>
              <a:rPr lang="en-US" altLang="en-US" sz="1000" dirty="0"/>
              <a:t> infection in the United States, 1999–2000. </a:t>
            </a:r>
            <a:r>
              <a:rPr lang="en-US" altLang="en-US" sz="1000" dirty="0" err="1"/>
              <a:t>Emerg</a:t>
            </a:r>
            <a:r>
              <a:rPr lang="en-US" altLang="en-US" sz="1000" dirty="0"/>
              <a:t> Infect Dis [9:11] 2003 Nov [</a:t>
            </a:r>
            <a:r>
              <a:rPr lang="en-US" altLang="en-US" sz="1000" i="1" dirty="0"/>
              <a:t>8/7/07</a:t>
            </a:r>
            <a:r>
              <a:rPr lang="en-US" altLang="en-US" sz="1000" dirty="0"/>
              <a:t>]. Available from: URL: http://www.cdc.gov/ncidod/EID/vol9no11/03-0098.htm </a:t>
            </a:r>
          </a:p>
          <a:p>
            <a:pPr>
              <a:spcBef>
                <a:spcPct val="50000"/>
              </a:spcBef>
            </a:pPr>
            <a:r>
              <a:rPr lang="en-US" altLang="en-US" sz="1000" dirty="0"/>
              <a:t>MMWR </a:t>
            </a:r>
            <a:r>
              <a:rPr lang="en-US" altLang="en-US" sz="1000" i="1" dirty="0"/>
              <a:t>Recommendations and Reports,</a:t>
            </a:r>
            <a:r>
              <a:rPr lang="en-US" altLang="en-US" sz="1000" dirty="0"/>
              <a:t> Preventing Congenital Toxoplasmosis March 31, 2000/ 49(RR02);</a:t>
            </a:r>
            <a:r>
              <a:rPr lang="en-US" altLang="en-US" sz="1000" dirty="0" smtClean="0"/>
              <a:t>57-75</a:t>
            </a:r>
          </a:p>
          <a:p>
            <a:pPr>
              <a:spcBef>
                <a:spcPct val="50000"/>
              </a:spcBef>
            </a:pPr>
            <a:r>
              <a:rPr lang="en-US" altLang="en-US" sz="1000" dirty="0" smtClean="0"/>
              <a:t>CDC.gov</a:t>
            </a:r>
            <a:endParaRPr lang="en-US" altLang="en-US" sz="1000" dirty="0"/>
          </a:p>
        </p:txBody>
      </p:sp>
      <p:pic>
        <p:nvPicPr>
          <p:cNvPr id="23557" name="Picture 7" descr="PHIL Image 79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7100" y="55564"/>
            <a:ext cx="4648200"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8"/>
          <p:cNvSpPr txBox="1">
            <a:spLocks noChangeArrowheads="1"/>
          </p:cNvSpPr>
          <p:nvPr/>
        </p:nvSpPr>
        <p:spPr bwMode="auto">
          <a:xfrm>
            <a:off x="8534400" y="2819401"/>
            <a:ext cx="2133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700">
                <a:solidFill>
                  <a:schemeClr val="tx1"/>
                </a:solidFill>
                <a:latin typeface="Verdana" panose="020B0604030504040204" pitchFamily="34" charset="0"/>
              </a:defRPr>
            </a:lvl1pPr>
            <a:lvl2pPr marL="742950" indent="-285750">
              <a:defRPr sz="1700">
                <a:solidFill>
                  <a:schemeClr val="tx1"/>
                </a:solidFill>
                <a:latin typeface="Verdana" panose="020B0604030504040204" pitchFamily="34" charset="0"/>
              </a:defRPr>
            </a:lvl2pPr>
            <a:lvl3pPr marL="1143000" indent="-228600">
              <a:defRPr sz="1700">
                <a:solidFill>
                  <a:schemeClr val="tx1"/>
                </a:solidFill>
                <a:latin typeface="Verdana" panose="020B0604030504040204" pitchFamily="34" charset="0"/>
              </a:defRPr>
            </a:lvl3pPr>
            <a:lvl4pPr marL="1600200" indent="-228600">
              <a:defRPr sz="1700">
                <a:solidFill>
                  <a:schemeClr val="tx1"/>
                </a:solidFill>
                <a:latin typeface="Verdana" panose="020B0604030504040204" pitchFamily="34" charset="0"/>
              </a:defRPr>
            </a:lvl4pPr>
            <a:lvl5pPr marL="2057400" indent="-228600">
              <a:defRPr sz="1700">
                <a:solidFill>
                  <a:schemeClr val="tx1"/>
                </a:solidFill>
                <a:latin typeface="Verdana" panose="020B0604030504040204" pitchFamily="34" charset="0"/>
              </a:defRPr>
            </a:lvl5pPr>
            <a:lvl6pPr marL="2514600" indent="-228600" eaLnBrk="0" fontAlgn="base" hangingPunct="0">
              <a:spcBef>
                <a:spcPct val="0"/>
              </a:spcBef>
              <a:spcAft>
                <a:spcPct val="0"/>
              </a:spcAft>
              <a:defRPr sz="1700">
                <a:solidFill>
                  <a:schemeClr val="tx1"/>
                </a:solidFill>
                <a:latin typeface="Verdana" panose="020B0604030504040204" pitchFamily="34" charset="0"/>
              </a:defRPr>
            </a:lvl6pPr>
            <a:lvl7pPr marL="2971800" indent="-228600" eaLnBrk="0" fontAlgn="base" hangingPunct="0">
              <a:spcBef>
                <a:spcPct val="0"/>
              </a:spcBef>
              <a:spcAft>
                <a:spcPct val="0"/>
              </a:spcAft>
              <a:defRPr sz="1700">
                <a:solidFill>
                  <a:schemeClr val="tx1"/>
                </a:solidFill>
                <a:latin typeface="Verdana" panose="020B0604030504040204" pitchFamily="34" charset="0"/>
              </a:defRPr>
            </a:lvl7pPr>
            <a:lvl8pPr marL="3429000" indent="-228600" eaLnBrk="0" fontAlgn="base" hangingPunct="0">
              <a:spcBef>
                <a:spcPct val="0"/>
              </a:spcBef>
              <a:spcAft>
                <a:spcPct val="0"/>
              </a:spcAft>
              <a:defRPr sz="1700">
                <a:solidFill>
                  <a:schemeClr val="tx1"/>
                </a:solidFill>
                <a:latin typeface="Verdana" panose="020B0604030504040204" pitchFamily="34" charset="0"/>
              </a:defRPr>
            </a:lvl8pPr>
            <a:lvl9pPr marL="3886200" indent="-228600" eaLnBrk="0" fontAlgn="base" hangingPunct="0">
              <a:spcBef>
                <a:spcPct val="0"/>
              </a:spcBef>
              <a:spcAft>
                <a:spcPct val="0"/>
              </a:spcAft>
              <a:defRPr sz="1700">
                <a:solidFill>
                  <a:schemeClr val="tx1"/>
                </a:solidFill>
                <a:latin typeface="Verdana" panose="020B0604030504040204" pitchFamily="34" charset="0"/>
              </a:defRPr>
            </a:lvl9pPr>
          </a:lstStyle>
          <a:p>
            <a:pPr>
              <a:spcBef>
                <a:spcPct val="50000"/>
              </a:spcBef>
            </a:pPr>
            <a:r>
              <a:rPr lang="en-US" altLang="en-US" sz="1000"/>
              <a:t>Courtesy CDC, no copyright.</a:t>
            </a:r>
          </a:p>
        </p:txBody>
      </p:sp>
      <p:sp>
        <p:nvSpPr>
          <p:cNvPr id="2" name="Left Arrow Callout 1"/>
          <p:cNvSpPr/>
          <p:nvPr/>
        </p:nvSpPr>
        <p:spPr>
          <a:xfrm>
            <a:off x="6372226" y="1415056"/>
            <a:ext cx="3871912" cy="1591868"/>
          </a:xfrm>
          <a:prstGeom prst="left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European countries can be as high as 60-85%.</a:t>
            </a:r>
            <a:endParaRPr lang="en-US" sz="2400" dirty="0">
              <a:solidFill>
                <a:schemeClr val="tx1"/>
              </a:solidFill>
            </a:endParaRPr>
          </a:p>
        </p:txBody>
      </p:sp>
      <p:sp>
        <p:nvSpPr>
          <p:cNvPr id="3" name="Left Arrow Callout 2"/>
          <p:cNvSpPr/>
          <p:nvPr/>
        </p:nvSpPr>
        <p:spPr>
          <a:xfrm>
            <a:off x="8149828" y="3063876"/>
            <a:ext cx="3623072" cy="1639293"/>
          </a:xfrm>
          <a:prstGeom prst="leftArrow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If you like your meat a little on the rare side, you are at risk.</a:t>
            </a:r>
            <a:endParaRPr lang="en-US" sz="2400" dirty="0">
              <a:solidFill>
                <a:schemeClr val="tx1"/>
              </a:solidFill>
            </a:endParaRPr>
          </a:p>
        </p:txBody>
      </p:sp>
    </p:spTree>
    <p:extLst>
      <p:ext uri="{BB962C8B-B14F-4D97-AF65-F5344CB8AC3E}">
        <p14:creationId xmlns:p14="http://schemas.microsoft.com/office/powerpoint/2010/main" val="39947163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978486" y="701676"/>
            <a:ext cx="4727739" cy="5475287"/>
          </a:xfrm>
          <a:prstGeom prst="rect">
            <a:avLst/>
          </a:prstGeom>
        </p:spPr>
      </p:pic>
      <p:sp>
        <p:nvSpPr>
          <p:cNvPr id="2" name="Title 1"/>
          <p:cNvSpPr>
            <a:spLocks noGrp="1"/>
          </p:cNvSpPr>
          <p:nvPr>
            <p:ph type="title"/>
          </p:nvPr>
        </p:nvSpPr>
        <p:spPr/>
        <p:txBody>
          <a:bodyPr/>
          <a:lstStyle/>
          <a:p>
            <a:r>
              <a:rPr lang="en-US" b="1" dirty="0" smtClean="0"/>
              <a:t>Toxoplasmosis Infection</a:t>
            </a:r>
            <a:endParaRPr lang="en-US" b="1" dirty="0"/>
          </a:p>
        </p:txBody>
      </p:sp>
      <p:sp>
        <p:nvSpPr>
          <p:cNvPr id="3" name="Content Placeholder 2"/>
          <p:cNvSpPr>
            <a:spLocks noGrp="1"/>
          </p:cNvSpPr>
          <p:nvPr>
            <p:ph idx="1"/>
          </p:nvPr>
        </p:nvSpPr>
        <p:spPr>
          <a:xfrm>
            <a:off x="838200" y="1482725"/>
            <a:ext cx="5391150" cy="4351338"/>
          </a:xfrm>
        </p:spPr>
        <p:txBody>
          <a:bodyPr/>
          <a:lstStyle/>
          <a:p>
            <a:r>
              <a:rPr lang="en-US" altLang="en-US" dirty="0" smtClean="0"/>
              <a:t>Most are asymptomatic</a:t>
            </a:r>
          </a:p>
          <a:p>
            <a:r>
              <a:rPr lang="en-US" altLang="en-US" dirty="0" smtClean="0"/>
              <a:t>Symptoms: swollen glands, muscle aches and flu-like symptoms </a:t>
            </a:r>
          </a:p>
          <a:p>
            <a:r>
              <a:rPr lang="en-US" altLang="en-US" dirty="0" smtClean="0"/>
              <a:t>Severe infections can damage the brain, eyes, and other organs</a:t>
            </a:r>
          </a:p>
          <a:p>
            <a:r>
              <a:rPr lang="en-US" altLang="en-US" dirty="0" smtClean="0"/>
              <a:t>Can be acute or latent infection</a:t>
            </a:r>
          </a:p>
          <a:p>
            <a:endParaRPr lang="en-US" dirty="0"/>
          </a:p>
        </p:txBody>
      </p:sp>
    </p:spTree>
    <p:extLst>
      <p:ext uri="{BB962C8B-B14F-4D97-AF65-F5344CB8AC3E}">
        <p14:creationId xmlns:p14="http://schemas.microsoft.com/office/powerpoint/2010/main" val="4516207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xmlns=""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868</TotalTime>
  <Words>3747</Words>
  <Application>Microsoft Office PowerPoint</Application>
  <PresentationFormat>Custom</PresentationFormat>
  <Paragraphs>601</Paragraphs>
  <Slides>57</Slides>
  <Notes>48</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57</vt:i4>
      </vt:variant>
    </vt:vector>
  </HeadingPairs>
  <TitlesOfParts>
    <vt:vector size="60" baseType="lpstr">
      <vt:lpstr>Organic</vt:lpstr>
      <vt:lpstr>Office Theme</vt:lpstr>
      <vt:lpstr>Photo Editor Photo</vt:lpstr>
      <vt:lpstr>AAVMC/APTR One Health Interprofessional Education  Zoonotic Infections</vt:lpstr>
      <vt:lpstr>Objectives</vt:lpstr>
      <vt:lpstr>Zoonotic Infections Discussed</vt:lpstr>
      <vt:lpstr>Toxoplasmosis</vt:lpstr>
      <vt:lpstr>Toxoplasmosis</vt:lpstr>
      <vt:lpstr>Toxoplasmosis</vt:lpstr>
      <vt:lpstr>Toxoplasmosis</vt:lpstr>
      <vt:lpstr>Toxoplasmosis</vt:lpstr>
      <vt:lpstr>Toxoplasmosis Infection</vt:lpstr>
      <vt:lpstr>Toxoplasmosis Infection</vt:lpstr>
      <vt:lpstr>PowerPoint Presentation</vt:lpstr>
      <vt:lpstr>Congenital Toxoplasmosis</vt:lpstr>
      <vt:lpstr>Congenital Toxoplasmosis</vt:lpstr>
      <vt:lpstr>Toxoplasmosis Animal Infections</vt:lpstr>
      <vt:lpstr>Toxoplasmosis Animal Infections</vt:lpstr>
      <vt:lpstr>Toxoplasmosis Prevention</vt:lpstr>
      <vt:lpstr>Toxoplasmosis Prevention</vt:lpstr>
      <vt:lpstr>Toxoplasmosis Prevention</vt:lpstr>
      <vt:lpstr>Cat Scratch Fever</vt:lpstr>
      <vt:lpstr>Cat Scratch Disease</vt:lpstr>
      <vt:lpstr>Cat Scratch Disease</vt:lpstr>
      <vt:lpstr>Cat Scratch Disease</vt:lpstr>
      <vt:lpstr>Cat Scratch Disease Diagnosis</vt:lpstr>
      <vt:lpstr>Cat Scratch Disease – Treatment (Humans)</vt:lpstr>
      <vt:lpstr>Cat Scratch Disease – Treatment (Humans)</vt:lpstr>
      <vt:lpstr>Cat scratch disease Animal Infections</vt:lpstr>
      <vt:lpstr>Cat Scratch Disease Animals</vt:lpstr>
      <vt:lpstr>Cat Scratch Disease Prevention</vt:lpstr>
      <vt:lpstr>Leptospirosis</vt:lpstr>
      <vt:lpstr>Leptospirosis   </vt:lpstr>
      <vt:lpstr>Leptospirosis   </vt:lpstr>
      <vt:lpstr>Leptospirosis – Animals</vt:lpstr>
      <vt:lpstr>Leptospirosis Humans</vt:lpstr>
      <vt:lpstr>Leptospirosis Humans</vt:lpstr>
      <vt:lpstr>Leptospirosis Animals (Dogs)</vt:lpstr>
      <vt:lpstr>Leptospirosis</vt:lpstr>
      <vt:lpstr>Worms</vt:lpstr>
      <vt:lpstr>Toxocariasis (Roundworms)</vt:lpstr>
      <vt:lpstr>Toxocariasis  Ocular, visceral, or cutaneous larva migrans</vt:lpstr>
      <vt:lpstr>Toxocariasis</vt:lpstr>
      <vt:lpstr>Toxocariasis</vt:lpstr>
      <vt:lpstr>Toxocariasis</vt:lpstr>
      <vt:lpstr>Hookworm</vt:lpstr>
      <vt:lpstr>Worm Prevention</vt:lpstr>
      <vt:lpstr>Tinea and pets (Ringworm)</vt:lpstr>
      <vt:lpstr>Tinea and pets</vt:lpstr>
      <vt:lpstr>Tinea Treatment</vt:lpstr>
      <vt:lpstr>Mites (Mange) Sarcoptes vs Demodex</vt:lpstr>
      <vt:lpstr>Mites (Mange) Sarcoptes vs Demodex</vt:lpstr>
      <vt:lpstr>LICE IS SPECIES SPECIFIC (Not a Zoonotic Infection)</vt:lpstr>
      <vt:lpstr>MRSA</vt:lpstr>
      <vt:lpstr>MRSA</vt:lpstr>
      <vt:lpstr>Case 1</vt:lpstr>
      <vt:lpstr>Case 1 Questions</vt:lpstr>
      <vt:lpstr>Case 2</vt:lpstr>
      <vt:lpstr>Case 2 Questions</vt:lpstr>
      <vt:lpstr>Summary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AAVMC/APTR One Health Interprofessional Education  Zoonotic inc</dc:title>
  <dc:creator>Ellis, Robert (ellisrv)</dc:creator>
  <cp:lastModifiedBy>Jeanne Johnson</cp:lastModifiedBy>
  <cp:revision>52</cp:revision>
  <dcterms:created xsi:type="dcterms:W3CDTF">2015-10-21T16:57:49Z</dcterms:created>
  <dcterms:modified xsi:type="dcterms:W3CDTF">2016-02-08T15:47:05Z</dcterms:modified>
</cp:coreProperties>
</file>