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62" r:id="rId3"/>
    <p:sldId id="284" r:id="rId4"/>
    <p:sldId id="278" r:id="rId5"/>
    <p:sldId id="295" r:id="rId6"/>
    <p:sldId id="296" r:id="rId7"/>
    <p:sldId id="291" r:id="rId8"/>
    <p:sldId id="293" r:id="rId9"/>
    <p:sldId id="274" r:id="rId10"/>
    <p:sldId id="289" r:id="rId11"/>
    <p:sldId id="292" r:id="rId12"/>
    <p:sldId id="281" r:id="rId13"/>
    <p:sldId id="282" r:id="rId14"/>
    <p:sldId id="294" r:id="rId15"/>
    <p:sldId id="297" r:id="rId16"/>
    <p:sldId id="298" r:id="rId17"/>
    <p:sldId id="29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Mark Lutschaunig" initials="MT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075"/>
    <a:srgbClr val="44687E"/>
    <a:srgbClr val="CC5A11"/>
    <a:srgbClr val="AFAA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6" autoAdjust="0"/>
    <p:restoredTop sz="94660"/>
  </p:normalViewPr>
  <p:slideViewPr>
    <p:cSldViewPr>
      <p:cViewPr varScale="1">
        <p:scale>
          <a:sx n="42" d="100"/>
          <a:sy n="42" d="100"/>
        </p:scale>
        <p:origin x="1046" y="53"/>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42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C42F8-6D6F-4204-88F8-5CC216D7CB6C}" type="datetimeFigureOut">
              <a:rPr lang="en-US" smtClean="0"/>
              <a:t>1/17/2017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92DC8-DB13-44D0-A852-845E5FDCD1AC}" type="slidenum">
              <a:rPr lang="en-US" smtClean="0"/>
              <a:t>‹#›</a:t>
            </a:fld>
            <a:endParaRPr lang="en-US" dirty="0"/>
          </a:p>
        </p:txBody>
      </p:sp>
    </p:spTree>
    <p:extLst>
      <p:ext uri="{BB962C8B-B14F-4D97-AF65-F5344CB8AC3E}">
        <p14:creationId xmlns:p14="http://schemas.microsoft.com/office/powerpoint/2010/main" val="302016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1</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p>
      <p:sp>
        <p:nvSpPr>
          <p:cNvPr id="921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8288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10</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r>
              <a:rPr lang="en-US" sz="1100" dirty="0" smtClean="0"/>
              <a:t>In the 114</a:t>
            </a:r>
            <a:r>
              <a:rPr lang="en-US" sz="1100" baseline="30000" dirty="0" smtClean="0"/>
              <a:t>th</a:t>
            </a:r>
            <a:r>
              <a:rPr lang="en-US" sz="1100" dirty="0" smtClean="0"/>
              <a:t> Congress E&amp;W’s membership had 22 Republicans and 16 Democrats. </a:t>
            </a:r>
          </a:p>
          <a:p>
            <a:r>
              <a:rPr lang="en-US" sz="1100" dirty="0" smtClean="0"/>
              <a:t>The Committee’s composition may change going into the 115</a:t>
            </a:r>
            <a:r>
              <a:rPr lang="en-US" sz="1100" baseline="30000" dirty="0" smtClean="0"/>
              <a:t>th</a:t>
            </a:r>
            <a:r>
              <a:rPr lang="en-US" sz="1100" dirty="0" smtClean="0"/>
              <a:t> Congress.</a:t>
            </a:r>
            <a:r>
              <a:rPr lang="en-US" sz="1100" dirty="0"/>
              <a:t> </a:t>
            </a:r>
            <a:r>
              <a:rPr lang="en-US" sz="1100" dirty="0" smtClean="0"/>
              <a:t>Membership </a:t>
            </a:r>
            <a:r>
              <a:rPr lang="en-US" sz="1100" dirty="0"/>
              <a:t>will be finalized in January. </a:t>
            </a:r>
          </a:p>
          <a:p>
            <a:r>
              <a:rPr lang="en-US" sz="1100" b="1" dirty="0" smtClean="0"/>
              <a:t>NEW </a:t>
            </a:r>
            <a:r>
              <a:rPr lang="en-US" sz="1100" dirty="0" smtClean="0"/>
              <a:t>Chair</a:t>
            </a:r>
            <a:r>
              <a:rPr lang="en-US" sz="1100" dirty="0"/>
              <a:t>: </a:t>
            </a:r>
            <a:r>
              <a:rPr lang="en-US" sz="1100" dirty="0" smtClean="0"/>
              <a:t>Virginia Foxx </a:t>
            </a:r>
            <a:r>
              <a:rPr lang="en-US" sz="1100" dirty="0"/>
              <a:t>(</a:t>
            </a:r>
            <a:r>
              <a:rPr lang="en-US" sz="1100" dirty="0" smtClean="0"/>
              <a:t>R-NC)</a:t>
            </a:r>
            <a:endParaRPr lang="en-US" sz="1100" dirty="0"/>
          </a:p>
          <a:p>
            <a:r>
              <a:rPr lang="en-US" sz="1100" dirty="0"/>
              <a:t>Ranking: </a:t>
            </a:r>
            <a:r>
              <a:rPr lang="en-US" sz="1100" dirty="0" smtClean="0"/>
              <a:t>Robert Scott </a:t>
            </a:r>
            <a:r>
              <a:rPr lang="en-US" sz="1100" dirty="0"/>
              <a:t>(</a:t>
            </a:r>
            <a:r>
              <a:rPr lang="en-US" sz="1100" dirty="0" smtClean="0"/>
              <a:t>D-VA</a:t>
            </a:r>
            <a:r>
              <a:rPr lang="en-US" sz="1100" dirty="0"/>
              <a:t>)</a:t>
            </a:r>
          </a:p>
          <a:p>
            <a:r>
              <a:rPr lang="en-US" sz="1100" dirty="0" smtClean="0"/>
              <a:t>Leading the committee’s work will be the </a:t>
            </a:r>
            <a:r>
              <a:rPr lang="en-US" sz="1100" dirty="0" err="1" smtClean="0"/>
              <a:t>Subc</a:t>
            </a:r>
            <a:r>
              <a:rPr lang="en-US" sz="1100" dirty="0" smtClean="0"/>
              <a:t>. on Higher Education and Workforce Training which will get a new chair and ranking member as Rep. Foxx will lead the full committee and the ranking member Rep. Ruben Hinojosa was defeated in Nov.</a:t>
            </a:r>
            <a:endParaRPr lang="en-US" sz="1100" dirty="0"/>
          </a:p>
        </p:txBody>
      </p:sp>
    </p:spTree>
    <p:extLst>
      <p:ext uri="{BB962C8B-B14F-4D97-AF65-F5344CB8AC3E}">
        <p14:creationId xmlns:p14="http://schemas.microsoft.com/office/powerpoint/2010/main" val="37944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11</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r>
              <a:rPr lang="en-US" sz="1100" b="1" dirty="0" smtClean="0"/>
              <a:t>The FAST Act (S. 108) </a:t>
            </a:r>
            <a:r>
              <a:rPr lang="en-US" sz="1100" dirty="0"/>
              <a:t>was introduced by </a:t>
            </a:r>
            <a:r>
              <a:rPr lang="en-US" sz="1100" dirty="0" smtClean="0"/>
              <a:t>Chairman Alexander with bipartisan support. The bill would simplify the FASFA, reducing questions from 103 to 2. A significant change is proposed – discontinuing </a:t>
            </a:r>
            <a:r>
              <a:rPr lang="en-US" sz="1100" dirty="0"/>
              <a:t>the Direct Loan Program and replacing it with a revised a single loan </a:t>
            </a:r>
            <a:r>
              <a:rPr lang="en-US" sz="1100" dirty="0" smtClean="0"/>
              <a:t>program under </a:t>
            </a:r>
            <a:r>
              <a:rPr lang="en-US" sz="1100" dirty="0"/>
              <a:t>a repurposed part F of the HEA. Part F loans would have essentially parallel terms and conditions to </a:t>
            </a:r>
            <a:r>
              <a:rPr lang="en-US" sz="1100" u="sng" dirty="0"/>
              <a:t>Direct Unsubsidized Loans</a:t>
            </a:r>
            <a:r>
              <a:rPr lang="en-US" sz="1100" dirty="0"/>
              <a:t>, and would be available to </a:t>
            </a:r>
            <a:r>
              <a:rPr lang="en-US" sz="1100" dirty="0" smtClean="0"/>
              <a:t>undergraduates</a:t>
            </a:r>
            <a:r>
              <a:rPr lang="en-US" sz="1100" dirty="0"/>
              <a:t>, </a:t>
            </a:r>
            <a:r>
              <a:rPr lang="en-US" sz="1100" u="sng" dirty="0" smtClean="0"/>
              <a:t>graduate-professional </a:t>
            </a:r>
            <a:r>
              <a:rPr lang="en-US" sz="1100" u="sng" dirty="0"/>
              <a:t>students</a:t>
            </a:r>
            <a:r>
              <a:rPr lang="en-US" sz="1100" dirty="0"/>
              <a:t>, and parents or legal guardians of </a:t>
            </a:r>
            <a:r>
              <a:rPr lang="en-US" sz="1100" dirty="0" smtClean="0"/>
              <a:t>undergraduates</a:t>
            </a:r>
            <a:r>
              <a:rPr lang="en-US" sz="1100" dirty="0"/>
              <a:t>. </a:t>
            </a:r>
            <a:r>
              <a:rPr lang="en-US" sz="1100" dirty="0" smtClean="0"/>
              <a:t>It </a:t>
            </a:r>
            <a:r>
              <a:rPr lang="en-US" sz="1100" dirty="0"/>
              <a:t>makes no distinction between dependent or independent </a:t>
            </a:r>
            <a:r>
              <a:rPr lang="en-US" sz="1100" dirty="0" smtClean="0"/>
              <a:t>undergraduates</a:t>
            </a:r>
            <a:r>
              <a:rPr lang="en-US" sz="1100" dirty="0"/>
              <a:t>, and eliminates differences in annual limits based on year in school. </a:t>
            </a:r>
            <a:r>
              <a:rPr lang="en-US" sz="1100" dirty="0" smtClean="0"/>
              <a:t>This </a:t>
            </a:r>
            <a:r>
              <a:rPr lang="en-US" sz="1100" dirty="0"/>
              <a:t>new single loan program </a:t>
            </a:r>
            <a:r>
              <a:rPr lang="en-US" sz="1100" dirty="0" smtClean="0"/>
              <a:t>eliminates </a:t>
            </a:r>
            <a:r>
              <a:rPr lang="en-US" sz="1100" dirty="0"/>
              <a:t>the existing Perkins Loan </a:t>
            </a:r>
            <a:r>
              <a:rPr lang="en-US" sz="1100" dirty="0" smtClean="0"/>
              <a:t>program.</a:t>
            </a:r>
            <a:r>
              <a:rPr lang="en-US" sz="1100" dirty="0"/>
              <a:t> </a:t>
            </a:r>
            <a:r>
              <a:rPr lang="en-US" sz="1100" dirty="0" smtClean="0"/>
              <a:t>Eliminating </a:t>
            </a:r>
            <a:r>
              <a:rPr lang="en-US" sz="1100" dirty="0"/>
              <a:t>subsidies would render the current need analysis unnecessary for this loan </a:t>
            </a:r>
            <a:r>
              <a:rPr lang="en-US" sz="1100" dirty="0" smtClean="0"/>
              <a:t>program. </a:t>
            </a:r>
            <a:r>
              <a:rPr lang="en-US" sz="1100" u="sng" dirty="0"/>
              <a:t>Student loans would be limited to cost minus grants and scholarships that the institution knows about, up to the applicable annual loan limit</a:t>
            </a:r>
            <a:r>
              <a:rPr lang="en-US" sz="1100" dirty="0"/>
              <a:t>. Student loans would be included in estimated financial assistance when calculating the amount for parent loans. Schools could still reduce the amount of a student loan, or refuse to certify it altogether, under exceptional circumstances. Schools would still be responsible for determining the amount of the loan and setting disbursement schedules as currently defined.</a:t>
            </a:r>
          </a:p>
          <a:p>
            <a:r>
              <a:rPr lang="en-US" sz="1100" dirty="0"/>
              <a:t> </a:t>
            </a:r>
          </a:p>
          <a:p>
            <a:r>
              <a:rPr lang="en-US" sz="1100" dirty="0"/>
              <a:t>The annual loan limit would be $8,000 for undergraduates and </a:t>
            </a:r>
            <a:r>
              <a:rPr lang="en-US" sz="1100" u="sng" dirty="0"/>
              <a:t>$30,000 for graduate or professional students, but a provision is made for an institution to allow higher graduate/professional annual limits for students in programs with high need up to a 50 percent increase in their aggregate limitations</a:t>
            </a:r>
            <a:r>
              <a:rPr lang="en-US" sz="1100" dirty="0"/>
              <a:t>. The undergraduate aggregate limit would be $37,500; </a:t>
            </a:r>
            <a:r>
              <a:rPr lang="en-US" sz="1100" u="sng" dirty="0"/>
              <a:t>the graduate/professional aggregate limit would be $150,000, which would not include any undergraduate loans</a:t>
            </a:r>
            <a:r>
              <a:rPr lang="en-US" sz="1100" dirty="0"/>
              <a:t>.</a:t>
            </a:r>
          </a:p>
          <a:p>
            <a:r>
              <a:rPr lang="en-US" sz="1100" dirty="0"/>
              <a:t> </a:t>
            </a:r>
          </a:p>
          <a:p>
            <a:r>
              <a:rPr lang="en-US" sz="1100" dirty="0" smtClean="0"/>
              <a:t>Repayment </a:t>
            </a:r>
            <a:r>
              <a:rPr lang="en-US" sz="1100" dirty="0"/>
              <a:t>would begin after a 6-month grace period. </a:t>
            </a:r>
            <a:r>
              <a:rPr lang="en-US" sz="1100" dirty="0" smtClean="0"/>
              <a:t>ED would </a:t>
            </a:r>
            <a:r>
              <a:rPr lang="en-US" sz="1100" dirty="0"/>
              <a:t>be required to provide information about the two repayment options available to the borrower: the income-based repayment plan and a 10-year plan with fixed monthly payments</a:t>
            </a:r>
            <a:r>
              <a:rPr lang="en-US" sz="1100" dirty="0" smtClean="0"/>
              <a:t>.</a:t>
            </a:r>
          </a:p>
          <a:p>
            <a:endParaRPr lang="en-US" sz="1100" b="1" dirty="0"/>
          </a:p>
          <a:p>
            <a:r>
              <a:rPr lang="en-US" sz="1100" b="1" dirty="0" smtClean="0"/>
              <a:t>Simplifying </a:t>
            </a:r>
            <a:r>
              <a:rPr lang="en-US" sz="1100" b="1" dirty="0"/>
              <a:t>the Application for Student Aid </a:t>
            </a:r>
            <a:r>
              <a:rPr lang="en-US" sz="1100" b="1" dirty="0" smtClean="0"/>
              <a:t>Act </a:t>
            </a:r>
            <a:r>
              <a:rPr lang="en-US" sz="1100" b="1" dirty="0"/>
              <a:t>(H.R. 3177</a:t>
            </a:r>
            <a:r>
              <a:rPr lang="en-US" sz="1100" b="1" dirty="0" smtClean="0"/>
              <a:t>) </a:t>
            </a:r>
            <a:r>
              <a:rPr lang="en-US" sz="1100" dirty="0" smtClean="0"/>
              <a:t>was </a:t>
            </a:r>
            <a:r>
              <a:rPr lang="en-US" sz="1100" dirty="0"/>
              <a:t>introduced by Reps. Denny Heck (D-WA), Phil Roe (R-TN), Jared Polis (D-CO) and Mark </a:t>
            </a:r>
            <a:r>
              <a:rPr lang="en-US" sz="1100" dirty="0" err="1"/>
              <a:t>Pocan</a:t>
            </a:r>
            <a:r>
              <a:rPr lang="en-US" sz="1100" dirty="0"/>
              <a:t> (D-WI</a:t>
            </a:r>
            <a:r>
              <a:rPr lang="en-US" sz="1100" dirty="0" smtClean="0"/>
              <a:t>). It </a:t>
            </a:r>
            <a:r>
              <a:rPr lang="en-US" sz="1100" dirty="0"/>
              <a:t>would require the </a:t>
            </a:r>
            <a:r>
              <a:rPr lang="en-US" sz="1100" dirty="0" smtClean="0"/>
              <a:t>ED </a:t>
            </a:r>
            <a:r>
              <a:rPr lang="en-US" sz="1100" dirty="0"/>
              <a:t>to use </a:t>
            </a:r>
            <a:r>
              <a:rPr lang="en-US" sz="1100" dirty="0" smtClean="0"/>
              <a:t>Prior </a:t>
            </a:r>
            <a:r>
              <a:rPr lang="en-US" sz="1100" dirty="0" err="1" smtClean="0"/>
              <a:t>Prior</a:t>
            </a:r>
            <a:r>
              <a:rPr lang="en-US" sz="1100" dirty="0" smtClean="0"/>
              <a:t> Year (PPY) </a:t>
            </a:r>
            <a:r>
              <a:rPr lang="en-US" sz="1100" dirty="0"/>
              <a:t>in the federal need analysis. </a:t>
            </a:r>
            <a:r>
              <a:rPr lang="en-US" sz="1100" dirty="0" smtClean="0"/>
              <a:t>The </a:t>
            </a:r>
            <a:r>
              <a:rPr lang="en-US" sz="1100" dirty="0"/>
              <a:t>use of PPY would offer more time for students and families to evaluate award offers from institutions and make an informed decision about where to attend college, and could also enhance use of the </a:t>
            </a:r>
            <a:r>
              <a:rPr lang="en-US" sz="1100" dirty="0" smtClean="0"/>
              <a:t>IRS’s </a:t>
            </a:r>
            <a:r>
              <a:rPr lang="en-US" sz="1100" dirty="0"/>
              <a:t>Data Retrieval Tool (IRS-DRT). This tool simplifies the application process and decreases the burden of income verification. </a:t>
            </a:r>
            <a:endParaRPr lang="en-US" sz="1100" dirty="0" smtClean="0"/>
          </a:p>
          <a:p>
            <a:endParaRPr lang="en-US" sz="1100" dirty="0"/>
          </a:p>
          <a:p>
            <a:r>
              <a:rPr lang="en-US" sz="1100" b="1" dirty="0" smtClean="0"/>
              <a:t>Empowering </a:t>
            </a:r>
            <a:r>
              <a:rPr lang="en-US" sz="1100" b="1" dirty="0"/>
              <a:t>Students Through Enhanced Financial Counseling </a:t>
            </a:r>
            <a:r>
              <a:rPr lang="en-US" sz="1100" b="1" dirty="0" smtClean="0"/>
              <a:t>Act </a:t>
            </a:r>
            <a:r>
              <a:rPr lang="en-US" sz="1100" b="1" dirty="0"/>
              <a:t>(H.R. 3179</a:t>
            </a:r>
            <a:r>
              <a:rPr lang="en-US" sz="1100" b="1" dirty="0" smtClean="0"/>
              <a:t>) </a:t>
            </a:r>
            <a:r>
              <a:rPr lang="en-US" sz="1100" dirty="0" smtClean="0"/>
              <a:t>was </a:t>
            </a:r>
            <a:r>
              <a:rPr lang="en-US" sz="1100" dirty="0"/>
              <a:t>introduced by Reps. Brett Guthrie (R-KY), Rick Allen (R-GA), and Suzanne </a:t>
            </a:r>
            <a:r>
              <a:rPr lang="en-US" sz="1100" dirty="0" err="1"/>
              <a:t>Bonamici</a:t>
            </a:r>
            <a:r>
              <a:rPr lang="en-US" sz="1100" dirty="0"/>
              <a:t> (D-OR</a:t>
            </a:r>
            <a:r>
              <a:rPr lang="en-US" sz="1100" dirty="0" smtClean="0"/>
              <a:t>). It would </a:t>
            </a:r>
            <a:r>
              <a:rPr lang="en-US" sz="1100" dirty="0"/>
              <a:t>promote financial literacy by requiring annual loan counseling for all recipients of federal financial aid (student loan borrowers, Federal Pell Grant recipients and parent PLUS Loan borrowers). </a:t>
            </a:r>
            <a:r>
              <a:rPr lang="en-US" sz="1100" dirty="0" smtClean="0"/>
              <a:t>Enhanced </a:t>
            </a:r>
            <a:r>
              <a:rPr lang="en-US" sz="1100" dirty="0"/>
              <a:t>counseling </a:t>
            </a:r>
            <a:r>
              <a:rPr lang="en-US" sz="1100" dirty="0" smtClean="0"/>
              <a:t>would </a:t>
            </a:r>
            <a:r>
              <a:rPr lang="en-US" sz="1100" dirty="0"/>
              <a:t>include comprehensive information on the terms, conditions, and responsibilities with respect to a grant or loan and general information on a typical student budget, the right to request an annual credit report, average income and employment data, and financial management resources. </a:t>
            </a:r>
            <a:r>
              <a:rPr lang="en-US" sz="1100" dirty="0" smtClean="0"/>
              <a:t>The </a:t>
            </a:r>
            <a:r>
              <a:rPr lang="en-US" sz="1100" dirty="0"/>
              <a:t>bill revises, expands, or establishes specific annual counseling information requirements for student borrowers, Pell Grant recipients, or parent PLUS Loan borrowers. </a:t>
            </a:r>
            <a:r>
              <a:rPr lang="en-US" sz="1100" dirty="0" smtClean="0"/>
              <a:t>It </a:t>
            </a:r>
            <a:r>
              <a:rPr lang="en-US" sz="1100" dirty="0"/>
              <a:t>revises and expands exit counseling information requirements to include an outstanding loan balance summary, the anticipated monthly payments under standard and income-based repayment plans, an explanation of the grace period preceding repayment, the option to pay accrued interest before it capitalizes, the right to request an annual credit report, and loan servicer contact information. It directs ED to maintain a consumer-tested online counseling tool that provides annual and exit </a:t>
            </a:r>
            <a:r>
              <a:rPr lang="en-US" sz="1100" dirty="0" smtClean="0"/>
              <a:t>counseling.</a:t>
            </a:r>
          </a:p>
          <a:p>
            <a:endParaRPr lang="en-US" sz="1100" dirty="0"/>
          </a:p>
          <a:p>
            <a:r>
              <a:rPr lang="en-US" sz="1100" b="1" dirty="0" smtClean="0"/>
              <a:t>Strengthening </a:t>
            </a:r>
            <a:r>
              <a:rPr lang="en-US" sz="1100" b="1" dirty="0"/>
              <a:t>Transparency in Higher Education </a:t>
            </a:r>
            <a:r>
              <a:rPr lang="en-US" sz="1100" b="1" dirty="0" smtClean="0"/>
              <a:t>Act </a:t>
            </a:r>
            <a:r>
              <a:rPr lang="en-US" sz="1100" b="1" dirty="0"/>
              <a:t>(H.R. 3178</a:t>
            </a:r>
            <a:r>
              <a:rPr lang="en-US" sz="1100" b="1" dirty="0" smtClean="0"/>
              <a:t>) </a:t>
            </a:r>
            <a:r>
              <a:rPr lang="en-US" sz="1100" dirty="0" smtClean="0"/>
              <a:t>was </a:t>
            </a:r>
            <a:r>
              <a:rPr lang="en-US" sz="1100" dirty="0"/>
              <a:t>introduced by Reps. Virginia Foxx (R-NC), Luke Messer (R-IN) and Gregorio Sablan (D-Northern Mariana Islands</a:t>
            </a:r>
            <a:r>
              <a:rPr lang="en-US" sz="1100" dirty="0" smtClean="0"/>
              <a:t>). It</a:t>
            </a:r>
            <a:r>
              <a:rPr lang="en-US" sz="1100" dirty="0"/>
              <a:t> would eliminate the College Navigator and its associated affordability and transparency lists and state higher education charts released by ED. In its place would be a College Dashboard Website, which would be developed and maintained by ED. The Dashboard </a:t>
            </a:r>
            <a:r>
              <a:rPr lang="en-US" sz="1100" dirty="0" smtClean="0"/>
              <a:t>would </a:t>
            </a:r>
            <a:r>
              <a:rPr lang="en-US" sz="1100" dirty="0"/>
              <a:t>overhaul the type of data that the federal government publishes about colleges so that prospective students have better access to the facts they need to make an informed decision about where to enroll.</a:t>
            </a:r>
          </a:p>
          <a:p>
            <a:endParaRPr lang="en-US" sz="1100" dirty="0"/>
          </a:p>
          <a:p>
            <a:r>
              <a:rPr lang="en-US" sz="1100" b="1" dirty="0" smtClean="0"/>
              <a:t>Flexible </a:t>
            </a:r>
            <a:r>
              <a:rPr lang="en-US" sz="1100" b="1" dirty="0"/>
              <a:t>Pell Grant for 21st Century Students </a:t>
            </a:r>
            <a:r>
              <a:rPr lang="en-US" sz="1100" b="1" dirty="0" smtClean="0"/>
              <a:t>Act </a:t>
            </a:r>
            <a:r>
              <a:rPr lang="en-US" sz="1100" b="1" dirty="0"/>
              <a:t>(H.R. 3180</a:t>
            </a:r>
            <a:r>
              <a:rPr lang="en-US" sz="1100" b="1" dirty="0" smtClean="0"/>
              <a:t>)</a:t>
            </a:r>
            <a:r>
              <a:rPr lang="en-US" sz="1100" dirty="0" smtClean="0"/>
              <a:t> was </a:t>
            </a:r>
            <a:r>
              <a:rPr lang="en-US" sz="1100" dirty="0"/>
              <a:t>introduced by Reps. Elise Stefanik (R-NY), Carlos </a:t>
            </a:r>
            <a:r>
              <a:rPr lang="en-US" sz="1100" dirty="0" err="1"/>
              <a:t>Curbelo</a:t>
            </a:r>
            <a:r>
              <a:rPr lang="en-US" sz="1100" dirty="0"/>
              <a:t> (R-FL), and Ruben Hinojosa (D-TX), would permit students to receive additional Federal Pell Grant during an award year beginning on or after July 1, 2017, in order to accelerate their progress towards their program credential. Under this bill, a student could receive up to 150% of his or her Scheduled Award during an award year</a:t>
            </a:r>
            <a:r>
              <a:rPr lang="en-US" sz="1100" dirty="0" smtClean="0"/>
              <a:t>.</a:t>
            </a:r>
            <a:endParaRPr lang="en-US" sz="1100" dirty="0"/>
          </a:p>
        </p:txBody>
      </p:sp>
    </p:spTree>
    <p:extLst>
      <p:ext uri="{BB962C8B-B14F-4D97-AF65-F5344CB8AC3E}">
        <p14:creationId xmlns:p14="http://schemas.microsoft.com/office/powerpoint/2010/main" val="37944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12</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r>
              <a:rPr lang="en-US" sz="1100" dirty="0" smtClean="0"/>
              <a:t>Each time I’ve been with Rep. Foxx she has spoken about the need to focus </a:t>
            </a:r>
            <a:r>
              <a:rPr lang="en-US" sz="1100" dirty="0"/>
              <a:t>on affordability, accountability, and </a:t>
            </a:r>
            <a:r>
              <a:rPr lang="en-US" sz="1100" dirty="0" smtClean="0"/>
              <a:t>transparency in higher education. These issues will dominate her thinking as she works to reauthorized HEA. She was the author last session of  </a:t>
            </a:r>
            <a:r>
              <a:rPr lang="en-US" sz="1100" dirty="0"/>
              <a:t>The Supporting Academic Freedom through Regulatory Relief </a:t>
            </a:r>
            <a:r>
              <a:rPr lang="en-US" sz="1100" dirty="0" smtClean="0"/>
              <a:t>Act which sought to --</a:t>
            </a:r>
          </a:p>
          <a:p>
            <a:pPr marL="228600" indent="-228600">
              <a:buAutoNum type="arabicParenR"/>
            </a:pPr>
            <a:r>
              <a:rPr lang="en-US" sz="1100" dirty="0" smtClean="0"/>
              <a:t>Repeal Gainful Employment </a:t>
            </a:r>
            <a:r>
              <a:rPr lang="en-US" sz="1100" dirty="0" err="1" smtClean="0"/>
              <a:t>regs</a:t>
            </a:r>
            <a:r>
              <a:rPr lang="en-US" sz="1100" dirty="0" smtClean="0"/>
              <a:t>, </a:t>
            </a:r>
            <a:r>
              <a:rPr lang="en-US" sz="1100" dirty="0"/>
              <a:t>which </a:t>
            </a:r>
            <a:r>
              <a:rPr lang="en-US" sz="1100" dirty="0" smtClean="0"/>
              <a:t>levy </a:t>
            </a:r>
            <a:r>
              <a:rPr lang="en-US" sz="1100" dirty="0"/>
              <a:t>reporting burdens on community and proprietary colleges and force administrators to seek federal approval before creating </a:t>
            </a:r>
            <a:r>
              <a:rPr lang="en-US" sz="1100" dirty="0" smtClean="0"/>
              <a:t>programs.</a:t>
            </a:r>
          </a:p>
          <a:p>
            <a:pPr marL="228600" indent="-228600">
              <a:buAutoNum type="arabicParenR"/>
            </a:pPr>
            <a:r>
              <a:rPr lang="en-US" sz="1100" dirty="0" smtClean="0"/>
              <a:t>Repeal </a:t>
            </a:r>
            <a:r>
              <a:rPr lang="en-US" sz="1100" dirty="0"/>
              <a:t>state authorization regulation, which forces states to follow federal requirements when deciding whether to grant an institution – including those offering online education programs – permission to operate within the </a:t>
            </a:r>
            <a:r>
              <a:rPr lang="en-US" sz="1100" dirty="0" smtClean="0"/>
              <a:t>state.</a:t>
            </a:r>
          </a:p>
          <a:p>
            <a:pPr marL="228600" indent="-228600">
              <a:buAutoNum type="arabicParenR"/>
            </a:pPr>
            <a:r>
              <a:rPr lang="en-US" sz="1100" dirty="0" smtClean="0"/>
              <a:t>Repeal </a:t>
            </a:r>
            <a:r>
              <a:rPr lang="en-US" sz="1100" dirty="0"/>
              <a:t>the credit hour regulation, which establishes a federal definition of a credit hour and increases the government’s control over institutions’ academic </a:t>
            </a:r>
            <a:r>
              <a:rPr lang="en-US" sz="1100" dirty="0" smtClean="0"/>
              <a:t>affairs.</a:t>
            </a:r>
          </a:p>
          <a:p>
            <a:pPr marL="228600" indent="-228600">
              <a:buAutoNum type="arabicParenR"/>
            </a:pPr>
            <a:r>
              <a:rPr lang="en-US" sz="1100" dirty="0"/>
              <a:t>A</a:t>
            </a:r>
            <a:r>
              <a:rPr lang="en-US" sz="1100" dirty="0" smtClean="0"/>
              <a:t>mends </a:t>
            </a:r>
            <a:r>
              <a:rPr lang="en-US" sz="1100" dirty="0"/>
              <a:t>the incentive compensation regulation to ensure third-party service providers are allowed to enter into tuition sharing agreements with nonprofit colleges and universities to aid in the development of distance education </a:t>
            </a:r>
            <a:r>
              <a:rPr lang="en-US" sz="1100" dirty="0" smtClean="0"/>
              <a:t>platforms, and </a:t>
            </a:r>
          </a:p>
          <a:p>
            <a:pPr marL="228600" indent="-228600">
              <a:buAutoNum type="arabicParenR"/>
            </a:pPr>
            <a:r>
              <a:rPr lang="en-US" sz="1100" dirty="0" smtClean="0"/>
              <a:t>Prohibits ED </a:t>
            </a:r>
            <a:r>
              <a:rPr lang="en-US" sz="1100" dirty="0"/>
              <a:t>from issuing related regulations until after Congress reauthorizes </a:t>
            </a:r>
            <a:r>
              <a:rPr lang="en-US" sz="1100" dirty="0" smtClean="0"/>
              <a:t>HEA.</a:t>
            </a:r>
            <a:endParaRPr lang="en-US" sz="1100" dirty="0"/>
          </a:p>
        </p:txBody>
      </p:sp>
    </p:spTree>
    <p:extLst>
      <p:ext uri="{BB962C8B-B14F-4D97-AF65-F5344CB8AC3E}">
        <p14:creationId xmlns:p14="http://schemas.microsoft.com/office/powerpoint/2010/main" val="37944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13</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endParaRPr lang="en-US" sz="1100" dirty="0"/>
          </a:p>
        </p:txBody>
      </p:sp>
    </p:spTree>
    <p:extLst>
      <p:ext uri="{BB962C8B-B14F-4D97-AF65-F5344CB8AC3E}">
        <p14:creationId xmlns:p14="http://schemas.microsoft.com/office/powerpoint/2010/main" val="37944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solidFill>
                  <a:prstClr val="black"/>
                </a:solidFill>
              </a:rPr>
              <a:pPr/>
              <a:t>14</a:t>
            </a:fld>
            <a:endParaRPr lang="en-US" altLang="en-US" dirty="0">
              <a:solidFill>
                <a:prstClr val="black"/>
              </a:solidFill>
            </a:endParaRPr>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endParaRPr lang="en-US" sz="1000" dirty="0"/>
          </a:p>
        </p:txBody>
      </p:sp>
    </p:spTree>
    <p:extLst>
      <p:ext uri="{BB962C8B-B14F-4D97-AF65-F5344CB8AC3E}">
        <p14:creationId xmlns:p14="http://schemas.microsoft.com/office/powerpoint/2010/main" val="37944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solidFill>
                  <a:prstClr val="black"/>
                </a:solidFill>
              </a:rPr>
              <a:pPr/>
              <a:t>15</a:t>
            </a:fld>
            <a:endParaRPr lang="en-US" altLang="en-US" dirty="0">
              <a:solidFill>
                <a:prstClr val="black"/>
              </a:solidFill>
            </a:endParaRPr>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a:xfrm>
            <a:off x="685800" y="4400550"/>
            <a:ext cx="5486400" cy="4210050"/>
          </a:xfrm>
        </p:spPr>
        <p:txBody>
          <a:bodyPr/>
          <a:lstStyle/>
          <a:p>
            <a:pPr marL="171450" indent="-171450">
              <a:buFont typeface="Arial" panose="020B0604020202020204" pitchFamily="34" charset="0"/>
              <a:buChar char="•"/>
            </a:pPr>
            <a:r>
              <a:rPr lang="en-US" sz="900" b="1" dirty="0"/>
              <a:t>Ag research community draft proposal would seek to:</a:t>
            </a:r>
            <a:r>
              <a:rPr lang="en-US" sz="900" dirty="0"/>
              <a:t> “empower and Streamline the USDA Science Leadership”. Modeled after the NIH Director, the NIFA Director would replace current leadership (combine Director of NIFA and Undersecretary for REE). NIFA Director would: 1) Report directly to the Ag Secretary; 2) Serve as USDA’s Chief Scientist; and 3) Oversee all USDA research activities (AFRI, ARS, ag research at HBCUs, etc.). Reporting to the Director of NIFA would be: AFRI Administrator (Extramural); ARS Administrator (Intramural); Education &amp; Extension Administrator; and Capacity Grants Administrator. </a:t>
            </a:r>
            <a:r>
              <a:rPr lang="en-US" sz="900" i="1" dirty="0"/>
              <a:t>NOTE: This change would enable the creation of a USDA Undersecretary for Trade and Foreign Ag Affairs, a role established as part of the 2014 Farm Bill and supported by many commodity agricultural stakeholders. </a:t>
            </a:r>
            <a:r>
              <a:rPr lang="en-US" sz="900" dirty="0"/>
              <a:t>The Chief Economist would: 1) Report directly to the Ag Secretary; 2) Oversee ERS and NASS, to improve the quantity and quality of USDA Research. 3) The community would seek authorization of $1.4-B to be adjusted on an annual basis for inflation.  Work closely with the agriculture committees, appropriations committees, and commodity groups to establish language wherein research dollars would come from both discretionary and mandatory accounts. A) Through a “trigger” provision, the first $750-M for AFRI would come from discretionary funding and all additional funding (up to the authorized level) would come from the mandatory budget. 2) Any subsequent rescission of discretionary funding would not affect the mandatory account. Mandatory research funding would not exceed 1% of Title 1 authorization.  Improve the AFRI RFP and peer review process to ensure cutting edge science. Equalize indirect cost rates with other federal science programs to enable broader participation and sustainably address infrastructural issues. Provide dedicated staff for AFRI. Eliminate matching requirements for non-land grant institutions . Encourage public/private research collaboration with guidelines to ensure public availability of intellectual property. </a:t>
            </a:r>
            <a:endParaRPr lang="en-US" sz="900" dirty="0" smtClean="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b="1" dirty="0"/>
              <a:t>An agriculture community draft proposal would seek mandatory funds of the Commodity Credit Corp for:</a:t>
            </a:r>
            <a:r>
              <a:rPr lang="en-US" sz="900" dirty="0"/>
              <a:t> 1) NAHLN; 2) a new National Vaccine Bank to include FMD and sufficient amounts of animal vaccine, antiviral, or therapeutic products to appropriately respond to the most damaging animal diseases affecting human health or the economy and that will be capable of deployment within 24 hours of an outbreak; and Animal Disease and Disaster Prevention Program to address problems resulting from the globalization of animal agriculture. The program would support activities to prevent, detect, and mitigate animal pests and diseases.</a:t>
            </a:r>
            <a:endParaRPr lang="en-US" sz="900" b="1" dirty="0"/>
          </a:p>
        </p:txBody>
      </p:sp>
    </p:spTree>
    <p:extLst>
      <p:ext uri="{BB962C8B-B14F-4D97-AF65-F5344CB8AC3E}">
        <p14:creationId xmlns:p14="http://schemas.microsoft.com/office/powerpoint/2010/main" val="379442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solidFill>
                  <a:prstClr val="black"/>
                </a:solidFill>
              </a:rPr>
              <a:pPr/>
              <a:t>16</a:t>
            </a:fld>
            <a:endParaRPr lang="en-US" altLang="en-US" dirty="0">
              <a:solidFill>
                <a:prstClr val="black"/>
              </a:solidFill>
            </a:endParaRPr>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a:xfrm>
            <a:off x="685800" y="4400550"/>
            <a:ext cx="5486400" cy="4210050"/>
          </a:xfrm>
        </p:spPr>
        <p:txBody>
          <a:bodyPr/>
          <a:lstStyle/>
          <a:p>
            <a:r>
              <a:rPr lang="en-US" sz="900" b="1" dirty="0" smtClean="0"/>
              <a:t>The VMLRP Enhancement Act </a:t>
            </a:r>
            <a:r>
              <a:rPr lang="en-US" sz="900" dirty="0" smtClean="0"/>
              <a:t>will be reintroduced to exempt awards from </a:t>
            </a:r>
            <a:r>
              <a:rPr lang="en-US" sz="900" dirty="0"/>
              <a:t>a 39% withholding </a:t>
            </a:r>
            <a:r>
              <a:rPr lang="en-US" sz="900" dirty="0" smtClean="0"/>
              <a:t>tax.  (Mike Crapo / Adrian Smith)</a:t>
            </a:r>
          </a:p>
          <a:p>
            <a:endParaRPr lang="en-US" sz="900" dirty="0"/>
          </a:p>
          <a:p>
            <a:r>
              <a:rPr lang="en-US" sz="900" b="1" dirty="0" smtClean="0"/>
              <a:t>Employer Participation in Student Loan Assistance Act</a:t>
            </a:r>
            <a:r>
              <a:rPr lang="en-US" sz="900" dirty="0" smtClean="0"/>
              <a:t> will likely be reintroduced to extend </a:t>
            </a:r>
            <a:r>
              <a:rPr lang="en-US" sz="900" dirty="0"/>
              <a:t>the tax exclusion for employer-provided educational assistance to include payments of education loans paid to either an employee or a lender. </a:t>
            </a:r>
            <a:r>
              <a:rPr lang="en-US" sz="900" dirty="0" smtClean="0"/>
              <a:t>Employers would be permitted to put </a:t>
            </a:r>
            <a:r>
              <a:rPr lang="en-US" sz="900" dirty="0"/>
              <a:t>as much as $5,500/year pretax towards an employee’s student loans. </a:t>
            </a:r>
            <a:r>
              <a:rPr lang="en-US" sz="900" dirty="0" smtClean="0"/>
              <a:t>(Rodney Davis, R-IL-13, Sen</a:t>
            </a:r>
            <a:r>
              <a:rPr lang="en-US" sz="900" dirty="0"/>
              <a:t>. Mark </a:t>
            </a:r>
            <a:r>
              <a:rPr lang="en-US" sz="900" dirty="0" smtClean="0"/>
              <a:t>Warner, D-VA.</a:t>
            </a:r>
          </a:p>
          <a:p>
            <a:endParaRPr lang="en-US" sz="900" dirty="0" smtClean="0"/>
          </a:p>
          <a:p>
            <a:r>
              <a:rPr lang="en-US" sz="900" b="1" dirty="0"/>
              <a:t>Expanding Student Loan Interest </a:t>
            </a:r>
            <a:r>
              <a:rPr lang="en-US" sz="900" b="1" dirty="0" smtClean="0"/>
              <a:t>Deduction </a:t>
            </a:r>
            <a:r>
              <a:rPr lang="en-US" sz="900" dirty="0" smtClean="0"/>
              <a:t>may be reintroduced – not sure who will take over the bill now that the longtime sponsor (Rangel) retired. The bill would increase </a:t>
            </a:r>
            <a:r>
              <a:rPr lang="en-US" sz="900" dirty="0"/>
              <a:t>the maximum tax deduction from $2,500 to $5,000 for individuals ($10,000 for joint filers</a:t>
            </a:r>
            <a:r>
              <a:rPr lang="en-US" sz="900" dirty="0" smtClean="0"/>
              <a:t>). It repeals </a:t>
            </a:r>
            <a:r>
              <a:rPr lang="en-US" sz="900" dirty="0"/>
              <a:t>the income-based phase-outs of $65,000 for individuals ($130,000 for joint filers) in the current deduction</a:t>
            </a:r>
            <a:r>
              <a:rPr lang="en-US" sz="900" dirty="0" smtClean="0"/>
              <a:t>.</a:t>
            </a:r>
            <a:endParaRPr lang="en-US" sz="900" dirty="0"/>
          </a:p>
        </p:txBody>
      </p:sp>
    </p:spTree>
    <p:extLst>
      <p:ext uri="{BB962C8B-B14F-4D97-AF65-F5344CB8AC3E}">
        <p14:creationId xmlns:p14="http://schemas.microsoft.com/office/powerpoint/2010/main" val="37944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2</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p>
      <p:sp>
        <p:nvSpPr>
          <p:cNvPr id="92163" name="Rectangle 3"/>
          <p:cNvSpPr>
            <a:spLocks noGrp="1" noChangeArrowheads="1"/>
          </p:cNvSpPr>
          <p:nvPr>
            <p:ph type="body" idx="1"/>
          </p:nvPr>
        </p:nvSpPr>
        <p:spPr/>
        <p:txBody>
          <a:bodyPr/>
          <a:lstStyle/>
          <a:p>
            <a:r>
              <a:rPr lang="en-US" dirty="0" smtClean="0"/>
              <a:t>115</a:t>
            </a:r>
            <a:r>
              <a:rPr lang="en-US" baseline="30000" dirty="0" smtClean="0"/>
              <a:t>th</a:t>
            </a:r>
            <a:r>
              <a:rPr lang="en-US" dirty="0" smtClean="0"/>
              <a:t> Senate: 52 Republicans, 46 Democrats, 2 Independents</a:t>
            </a:r>
          </a:p>
          <a:p>
            <a:r>
              <a:rPr lang="en-US" dirty="0" smtClean="0"/>
              <a:t>115</a:t>
            </a:r>
            <a:r>
              <a:rPr lang="en-US" baseline="30000" dirty="0" smtClean="0"/>
              <a:t>th</a:t>
            </a:r>
            <a:r>
              <a:rPr lang="en-US" dirty="0" smtClean="0"/>
              <a:t> House: 239 Republicans, 194 Democrats, 2 TBD</a:t>
            </a:r>
          </a:p>
          <a:p>
            <a:r>
              <a:rPr lang="en-US" dirty="0" smtClean="0"/>
              <a:t>Just 28 states sent at least one new member to Congress</a:t>
            </a:r>
          </a:p>
          <a:p>
            <a:r>
              <a:rPr lang="en-US" dirty="0" smtClean="0"/>
              <a:t>There Dems picked </a:t>
            </a:r>
            <a:r>
              <a:rPr lang="en-US" smtClean="0"/>
              <a:t>up just 2 senate seats </a:t>
            </a:r>
            <a:r>
              <a:rPr lang="en-US" dirty="0" smtClean="0"/>
              <a:t>and 6 House seats. </a:t>
            </a:r>
            <a:endParaRPr lang="en-US" dirty="0"/>
          </a:p>
          <a:p>
            <a:endParaRPr lang="en-US" altLang="en-US" dirty="0"/>
          </a:p>
          <a:p>
            <a:r>
              <a:rPr lang="en-US" altLang="en-US" dirty="0" smtClean="0"/>
              <a:t>Ambitious </a:t>
            </a:r>
            <a:r>
              <a:rPr lang="en-US" altLang="en-US" dirty="0"/>
              <a:t>agenda to be pursued in the first session of the 115</a:t>
            </a:r>
            <a:r>
              <a:rPr lang="en-US" altLang="en-US" baseline="30000" dirty="0"/>
              <a:t>th</a:t>
            </a:r>
            <a:r>
              <a:rPr lang="en-US" altLang="en-US" dirty="0"/>
              <a:t> Congress. First 6 months in the Senate will be largely devoted to confirmation hearings as well as tackling the budget and appropriations issues left unfinished by the 114</a:t>
            </a:r>
            <a:r>
              <a:rPr lang="en-US" altLang="en-US" baseline="30000" dirty="0"/>
              <a:t>th</a:t>
            </a:r>
            <a:r>
              <a:rPr lang="en-US" altLang="en-US" dirty="0"/>
              <a:t> Congress. </a:t>
            </a:r>
          </a:p>
          <a:p>
            <a:endParaRPr lang="en-US" altLang="en-US" dirty="0"/>
          </a:p>
          <a:p>
            <a:r>
              <a:rPr lang="en-US" altLang="en-US" dirty="0"/>
              <a:t>The Senate is scheduled to be in session for 182 days while the House has scheduled 145 days in Washington. The two chambers will overlap on 139 days. </a:t>
            </a:r>
          </a:p>
          <a:p>
            <a:endParaRPr lang="en-US" altLang="en-US" dirty="0"/>
          </a:p>
        </p:txBody>
      </p:sp>
    </p:spTree>
    <p:extLst>
      <p:ext uri="{BB962C8B-B14F-4D97-AF65-F5344CB8AC3E}">
        <p14:creationId xmlns:p14="http://schemas.microsoft.com/office/powerpoint/2010/main" val="114514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3</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p>
      <p:sp>
        <p:nvSpPr>
          <p:cNvPr id="92163" name="Rectangle 3"/>
          <p:cNvSpPr>
            <a:spLocks noGrp="1" noChangeArrowheads="1"/>
          </p:cNvSpPr>
          <p:nvPr>
            <p:ph type="body" idx="1"/>
          </p:nvPr>
        </p:nvSpPr>
        <p:spPr>
          <a:xfrm>
            <a:off x="457200" y="4400550"/>
            <a:ext cx="6019800" cy="4514850"/>
          </a:xfrm>
        </p:spPr>
        <p:txBody>
          <a:bodyPr/>
          <a:lstStyle/>
          <a:p>
            <a:r>
              <a:rPr lang="en-US" dirty="0" smtClean="0"/>
              <a:t>SHELP Chair Lamar Alexander (a </a:t>
            </a:r>
            <a:r>
              <a:rPr lang="en-US" dirty="0"/>
              <a:t>former ED </a:t>
            </a:r>
            <a:r>
              <a:rPr lang="en-US" dirty="0" smtClean="0"/>
              <a:t>Secretary himself), </a:t>
            </a:r>
            <a:r>
              <a:rPr lang="en-US" dirty="0"/>
              <a:t>called </a:t>
            </a:r>
            <a:r>
              <a:rPr lang="en-US" dirty="0" smtClean="0"/>
              <a:t>Betsy </a:t>
            </a:r>
            <a:r>
              <a:rPr lang="en-US" dirty="0" err="1" smtClean="0"/>
              <a:t>DeVos</a:t>
            </a:r>
            <a:r>
              <a:rPr lang="en-US" dirty="0" smtClean="0"/>
              <a:t>, an “excellent choice” to lead ED and SHELP will </a:t>
            </a:r>
            <a:r>
              <a:rPr lang="en-US" dirty="0"/>
              <a:t>move </a:t>
            </a:r>
            <a:r>
              <a:rPr lang="en-US" dirty="0" smtClean="0"/>
              <a:t>swiftly </a:t>
            </a:r>
            <a:r>
              <a:rPr lang="en-US" dirty="0"/>
              <a:t>to consider her nomination in </a:t>
            </a:r>
            <a:r>
              <a:rPr lang="en-US" dirty="0" smtClean="0"/>
              <a:t>January.  Alexander looks </a:t>
            </a:r>
            <a:r>
              <a:rPr lang="en-US" dirty="0"/>
              <a:t>forward to working with </a:t>
            </a:r>
            <a:r>
              <a:rPr lang="en-US" dirty="0" err="1"/>
              <a:t>DeVos</a:t>
            </a:r>
            <a:r>
              <a:rPr lang="en-US" dirty="0"/>
              <a:t> on </a:t>
            </a:r>
            <a:r>
              <a:rPr lang="en-US" dirty="0" smtClean="0"/>
              <a:t>HEA </a:t>
            </a:r>
            <a:r>
              <a:rPr lang="en-US" dirty="0"/>
              <a:t>reauthorization </a:t>
            </a:r>
            <a:r>
              <a:rPr lang="en-US" dirty="0" smtClean="0"/>
              <a:t>, </a:t>
            </a:r>
            <a:r>
              <a:rPr lang="en-US" dirty="0"/>
              <a:t>which he </a:t>
            </a:r>
            <a:r>
              <a:rPr lang="en-US" dirty="0" smtClean="0"/>
              <a:t>has called </a:t>
            </a:r>
            <a:r>
              <a:rPr lang="en-US" dirty="0"/>
              <a:t>an opportunity to clear out a "jungle of red tape" in the </a:t>
            </a:r>
            <a:r>
              <a:rPr lang="en-US" dirty="0" smtClean="0"/>
              <a:t>sector. We can expect deregulation to be a major focus of </a:t>
            </a:r>
            <a:r>
              <a:rPr lang="en-US" dirty="0" err="1" smtClean="0"/>
              <a:t>DeVos</a:t>
            </a:r>
            <a:r>
              <a:rPr lang="en-US" dirty="0" smtClean="0"/>
              <a:t> although </a:t>
            </a:r>
            <a:r>
              <a:rPr lang="en-US" dirty="0"/>
              <a:t>h</a:t>
            </a:r>
            <a:r>
              <a:rPr lang="en-US" dirty="0" smtClean="0"/>
              <a:t>er </a:t>
            </a:r>
            <a:r>
              <a:rPr lang="en-US" dirty="0"/>
              <a:t>record on postsecondary education is </a:t>
            </a:r>
            <a:r>
              <a:rPr lang="en-US" dirty="0" smtClean="0"/>
              <a:t>sparse. </a:t>
            </a:r>
          </a:p>
          <a:p>
            <a:endParaRPr lang="en-US" dirty="0"/>
          </a:p>
          <a:p>
            <a:r>
              <a:rPr lang="en-US" dirty="0" smtClean="0"/>
              <a:t>She is a </a:t>
            </a:r>
            <a:r>
              <a:rPr lang="en-US" dirty="0"/>
              <a:t>philanthropist and former chairwoman of the Michigan Republican Party </a:t>
            </a:r>
            <a:r>
              <a:rPr lang="en-US" dirty="0" smtClean="0"/>
              <a:t>(1996-2000) </a:t>
            </a:r>
            <a:r>
              <a:rPr lang="en-US" dirty="0"/>
              <a:t>She and her </a:t>
            </a:r>
            <a:r>
              <a:rPr lang="en-US" dirty="0" smtClean="0"/>
              <a:t>husband have invested in </a:t>
            </a:r>
            <a:r>
              <a:rPr lang="en-US" dirty="0"/>
              <a:t>Social Finance Inc</a:t>
            </a:r>
            <a:r>
              <a:rPr lang="en-US" dirty="0" smtClean="0"/>
              <a:t>., </a:t>
            </a:r>
            <a:r>
              <a:rPr lang="en-US" dirty="0"/>
              <a:t>an online-lending company.</a:t>
            </a:r>
          </a:p>
          <a:p>
            <a:r>
              <a:rPr lang="en-US" dirty="0" smtClean="0"/>
              <a:t>Also, the couple’s </a:t>
            </a:r>
            <a:r>
              <a:rPr lang="en-US" dirty="0"/>
              <a:t>foundation has a history of supporting higher education institutions in Michigan through charitable contributions</a:t>
            </a:r>
            <a:r>
              <a:rPr lang="en-US" dirty="0" smtClean="0"/>
              <a:t>.  Her primary involvement has been on K-12 issues – particularly school vouchers and charter schools – and she was </a:t>
            </a:r>
            <a:r>
              <a:rPr lang="en-US" dirty="0"/>
              <a:t>a board member on JEB Bush’s Foundation for Excellence in Education. </a:t>
            </a:r>
            <a:r>
              <a:rPr lang="en-US" dirty="0" smtClean="0"/>
              <a:t> Expect her to continue pushing her pet causes since Trump </a:t>
            </a:r>
            <a:r>
              <a:rPr lang="en-US" dirty="0"/>
              <a:t>has proposed creating a $20-B federal school voucher </a:t>
            </a:r>
            <a:r>
              <a:rPr lang="en-US" dirty="0" smtClean="0"/>
              <a:t>program. </a:t>
            </a:r>
          </a:p>
          <a:p>
            <a:endParaRPr lang="en-US" b="1" dirty="0" smtClean="0"/>
          </a:p>
          <a:p>
            <a:r>
              <a:rPr lang="en-US" dirty="0" smtClean="0"/>
              <a:t>Her father-in-law Richard </a:t>
            </a:r>
            <a:r>
              <a:rPr lang="en-US" dirty="0" err="1" smtClean="0"/>
              <a:t>DeVos</a:t>
            </a:r>
            <a:r>
              <a:rPr lang="en-US" dirty="0" smtClean="0"/>
              <a:t>, founder </a:t>
            </a:r>
            <a:r>
              <a:rPr lang="en-US" dirty="0"/>
              <a:t>of </a:t>
            </a:r>
            <a:r>
              <a:rPr lang="en-US" dirty="0" smtClean="0"/>
              <a:t>Amway </a:t>
            </a:r>
            <a:r>
              <a:rPr lang="en-US" dirty="0"/>
              <a:t>and </a:t>
            </a:r>
            <a:r>
              <a:rPr lang="en-US" dirty="0" smtClean="0"/>
              <a:t>owner of </a:t>
            </a:r>
            <a:r>
              <a:rPr lang="en-US" dirty="0"/>
              <a:t>the Orlando Magic NBA team. </a:t>
            </a:r>
            <a:r>
              <a:rPr lang="en-US" dirty="0" smtClean="0"/>
              <a:t>He played </a:t>
            </a:r>
            <a:r>
              <a:rPr lang="en-US" dirty="0"/>
              <a:t>a </a:t>
            </a:r>
            <a:r>
              <a:rPr lang="en-US" dirty="0" smtClean="0"/>
              <a:t>role </a:t>
            </a:r>
            <a:r>
              <a:rPr lang="en-US" dirty="0"/>
              <a:t>in establishing Michigan State University's medical campus in Grand </a:t>
            </a:r>
            <a:r>
              <a:rPr lang="en-US" dirty="0" smtClean="0"/>
              <a:t>Rapids.</a:t>
            </a:r>
          </a:p>
        </p:txBody>
      </p:sp>
    </p:spTree>
    <p:extLst>
      <p:ext uri="{BB962C8B-B14F-4D97-AF65-F5344CB8AC3E}">
        <p14:creationId xmlns:p14="http://schemas.microsoft.com/office/powerpoint/2010/main" val="398971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4</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r>
              <a:rPr lang="en-US" sz="1100" b="1" dirty="0"/>
              <a:t>Senate Republican </a:t>
            </a:r>
            <a:r>
              <a:rPr lang="en-US" sz="1100" b="1" dirty="0" smtClean="0"/>
              <a:t>leader:</a:t>
            </a:r>
            <a:r>
              <a:rPr lang="en-US" sz="1100" dirty="0" smtClean="0"/>
              <a:t> </a:t>
            </a:r>
            <a:r>
              <a:rPr lang="en-US" sz="1100" dirty="0"/>
              <a:t>Mitch McConnell (</a:t>
            </a:r>
            <a:r>
              <a:rPr lang="en-US" sz="1100" dirty="0" smtClean="0"/>
              <a:t>R-KY)</a:t>
            </a:r>
          </a:p>
          <a:p>
            <a:r>
              <a:rPr lang="en-US" sz="1100" b="1" dirty="0"/>
              <a:t>Senate Republican </a:t>
            </a:r>
            <a:r>
              <a:rPr lang="en-US" sz="1100" b="1" dirty="0" smtClean="0"/>
              <a:t>whip:</a:t>
            </a:r>
            <a:r>
              <a:rPr lang="en-US" sz="1100" dirty="0" smtClean="0"/>
              <a:t> </a:t>
            </a:r>
            <a:r>
              <a:rPr lang="en-US" sz="1100" dirty="0"/>
              <a:t>John </a:t>
            </a:r>
            <a:r>
              <a:rPr lang="en-US" sz="1100" dirty="0" err="1"/>
              <a:t>Cornyn</a:t>
            </a:r>
            <a:r>
              <a:rPr lang="en-US" sz="1100" dirty="0"/>
              <a:t> (</a:t>
            </a:r>
            <a:r>
              <a:rPr lang="en-US" sz="1100" dirty="0" smtClean="0"/>
              <a:t>R-TX)</a:t>
            </a:r>
          </a:p>
          <a:p>
            <a:r>
              <a:rPr lang="en-US" sz="1100" b="1" dirty="0"/>
              <a:t>Senate Republican Conference </a:t>
            </a:r>
            <a:r>
              <a:rPr lang="en-US" sz="1100" b="1" dirty="0" smtClean="0"/>
              <a:t>chairman:</a:t>
            </a:r>
            <a:r>
              <a:rPr lang="en-US" sz="1100" dirty="0" smtClean="0"/>
              <a:t> </a:t>
            </a:r>
            <a:r>
              <a:rPr lang="en-US" sz="1100" dirty="0"/>
              <a:t>John Thune (</a:t>
            </a:r>
            <a:r>
              <a:rPr lang="en-US" sz="1100" dirty="0" smtClean="0"/>
              <a:t>R-SD)</a:t>
            </a:r>
          </a:p>
          <a:p>
            <a:r>
              <a:rPr lang="en-US" sz="1100" b="1" dirty="0"/>
              <a:t>Senate Republican Policy Committee </a:t>
            </a:r>
            <a:r>
              <a:rPr lang="en-US" sz="1100" b="1" dirty="0" smtClean="0"/>
              <a:t>chairman: </a:t>
            </a:r>
            <a:r>
              <a:rPr lang="en-US" sz="1100" dirty="0" smtClean="0"/>
              <a:t>John </a:t>
            </a:r>
            <a:r>
              <a:rPr lang="en-US" sz="1100" dirty="0"/>
              <a:t>Barrasso (</a:t>
            </a:r>
            <a:r>
              <a:rPr lang="en-US" sz="1100" dirty="0" smtClean="0"/>
              <a:t>R-WY)</a:t>
            </a:r>
          </a:p>
          <a:p>
            <a:r>
              <a:rPr lang="en-US" sz="1100" b="1" dirty="0"/>
              <a:t>Senate Republican Conference vice </a:t>
            </a:r>
            <a:r>
              <a:rPr lang="en-US" sz="1100" b="1" dirty="0" smtClean="0"/>
              <a:t>chairman:</a:t>
            </a:r>
            <a:r>
              <a:rPr lang="en-US" sz="1100" dirty="0" smtClean="0"/>
              <a:t> </a:t>
            </a:r>
            <a:r>
              <a:rPr lang="en-US" sz="1100" dirty="0"/>
              <a:t>Roy Blunt (</a:t>
            </a:r>
            <a:r>
              <a:rPr lang="en-US" sz="1100" dirty="0" smtClean="0"/>
              <a:t>R-MO)</a:t>
            </a:r>
          </a:p>
          <a:p>
            <a:r>
              <a:rPr lang="en-US" sz="1100" b="1" dirty="0"/>
              <a:t>National Republican Senatorial Committee </a:t>
            </a:r>
            <a:r>
              <a:rPr lang="en-US" sz="1100" b="1" dirty="0" smtClean="0"/>
              <a:t>chairman:</a:t>
            </a:r>
            <a:r>
              <a:rPr lang="en-US" sz="1100" dirty="0" smtClean="0"/>
              <a:t> Cory </a:t>
            </a:r>
            <a:r>
              <a:rPr lang="en-US" sz="1100" dirty="0"/>
              <a:t>Gardner (</a:t>
            </a:r>
            <a:r>
              <a:rPr lang="en-US" sz="1100" dirty="0" smtClean="0"/>
              <a:t>R-CO)</a:t>
            </a:r>
            <a:endParaRPr lang="en-US" sz="1100" dirty="0"/>
          </a:p>
        </p:txBody>
      </p:sp>
    </p:spTree>
    <p:extLst>
      <p:ext uri="{BB962C8B-B14F-4D97-AF65-F5344CB8AC3E}">
        <p14:creationId xmlns:p14="http://schemas.microsoft.com/office/powerpoint/2010/main" val="37944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5</a:t>
            </a:fld>
            <a:endParaRPr lang="en-US" altLang="en-US" dirty="0"/>
          </a:p>
        </p:txBody>
      </p:sp>
      <p:sp>
        <p:nvSpPr>
          <p:cNvPr id="92162" name="Rectangle 2"/>
          <p:cNvSpPr>
            <a:spLocks noGrp="1" noRot="1" noChangeAspect="1" noChangeArrowheads="1" noTextEdit="1"/>
          </p:cNvSpPr>
          <p:nvPr>
            <p:ph type="sldImg"/>
          </p:nvPr>
        </p:nvSpPr>
        <p:spPr>
          <a:xfrm>
            <a:off x="1371600" y="12192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r>
              <a:rPr lang="en-US" sz="1100" b="1" dirty="0"/>
              <a:t>Senate Democratic Leader and Chair of the Conference:</a:t>
            </a:r>
            <a:r>
              <a:rPr lang="en-US" sz="1100" dirty="0"/>
              <a:t> Senator Charles Schumer</a:t>
            </a:r>
          </a:p>
          <a:p>
            <a:r>
              <a:rPr lang="en-US" sz="1100" b="1" dirty="0"/>
              <a:t>Democratic Whip:</a:t>
            </a:r>
            <a:r>
              <a:rPr lang="en-US" sz="1100" dirty="0"/>
              <a:t> Senator Dick Durbin</a:t>
            </a:r>
          </a:p>
          <a:p>
            <a:r>
              <a:rPr lang="en-US" sz="1100" b="1" dirty="0"/>
              <a:t>Assistant Democratic Leader:</a:t>
            </a:r>
            <a:r>
              <a:rPr lang="en-US" sz="1100" dirty="0"/>
              <a:t> Senator Patty Murray</a:t>
            </a:r>
          </a:p>
          <a:p>
            <a:r>
              <a:rPr lang="en-US" sz="1100" b="1" dirty="0"/>
              <a:t>Chair of the Democratic Policy and Communications Committee:</a:t>
            </a:r>
            <a:r>
              <a:rPr lang="en-US" sz="1100" dirty="0"/>
              <a:t> Senator Debbie Stabenow</a:t>
            </a:r>
          </a:p>
          <a:p>
            <a:r>
              <a:rPr lang="en-US" sz="1100" b="1" dirty="0"/>
              <a:t>Vice Chair of the Conference:</a:t>
            </a:r>
            <a:r>
              <a:rPr lang="en-US" sz="1100" dirty="0"/>
              <a:t> Senator Elizabeth Warren</a:t>
            </a:r>
          </a:p>
          <a:p>
            <a:r>
              <a:rPr lang="en-US" sz="1100" b="1" dirty="0"/>
              <a:t>Vice Chair of the Conference:</a:t>
            </a:r>
            <a:r>
              <a:rPr lang="en-US" sz="1100" dirty="0"/>
              <a:t> Senator Mark Warner</a:t>
            </a:r>
          </a:p>
          <a:p>
            <a:r>
              <a:rPr lang="en-US" sz="1100" b="1" dirty="0"/>
              <a:t>Chair of Steering Committee:</a:t>
            </a:r>
            <a:r>
              <a:rPr lang="en-US" sz="1100" dirty="0"/>
              <a:t> Senator Amy Klobuchar</a:t>
            </a:r>
          </a:p>
          <a:p>
            <a:r>
              <a:rPr lang="en-US" sz="1100" b="1" dirty="0"/>
              <a:t>Chair of Outreach: </a:t>
            </a:r>
            <a:r>
              <a:rPr lang="en-US" sz="1100" dirty="0"/>
              <a:t>Senator Bernie Sanders</a:t>
            </a:r>
          </a:p>
          <a:p>
            <a:r>
              <a:rPr lang="en-US" sz="1100" b="1" dirty="0"/>
              <a:t>Vice Chair of the Democratic Policy and Communications Committee:</a:t>
            </a:r>
            <a:r>
              <a:rPr lang="en-US" sz="1100" dirty="0"/>
              <a:t> Senator Joe Manchin</a:t>
            </a:r>
          </a:p>
          <a:p>
            <a:r>
              <a:rPr lang="en-US" sz="1100" b="1" dirty="0"/>
              <a:t>Senate Democratic Conference Secretary:</a:t>
            </a:r>
            <a:r>
              <a:rPr lang="en-US" sz="1100" dirty="0"/>
              <a:t> Senator Tammy </a:t>
            </a:r>
            <a:r>
              <a:rPr lang="en-US" sz="1100" dirty="0" smtClean="0"/>
              <a:t>Baldwin</a:t>
            </a:r>
            <a:endParaRPr lang="en-US" sz="1100" dirty="0"/>
          </a:p>
        </p:txBody>
      </p:sp>
    </p:spTree>
    <p:extLst>
      <p:ext uri="{BB962C8B-B14F-4D97-AF65-F5344CB8AC3E}">
        <p14:creationId xmlns:p14="http://schemas.microsoft.com/office/powerpoint/2010/main" val="37944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6</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a:xfrm>
            <a:off x="457200" y="4400550"/>
            <a:ext cx="5943600" cy="4362450"/>
          </a:xfrm>
        </p:spPr>
        <p:txBody>
          <a:bodyPr/>
          <a:lstStyle/>
          <a:p>
            <a:r>
              <a:rPr lang="en-US" sz="1100" b="1" dirty="0" smtClean="0"/>
              <a:t>Republican </a:t>
            </a:r>
            <a:r>
              <a:rPr lang="en-US" sz="1100" b="1" dirty="0"/>
              <a:t>Steering </a:t>
            </a:r>
            <a:r>
              <a:rPr lang="en-US" sz="1100" b="1" dirty="0" smtClean="0"/>
              <a:t>Committee Total </a:t>
            </a:r>
            <a:r>
              <a:rPr lang="en-US" sz="1100" b="1" dirty="0"/>
              <a:t>Votes 36 Quorum </a:t>
            </a:r>
            <a:r>
              <a:rPr lang="en-US" sz="1100" b="1" dirty="0" smtClean="0"/>
              <a:t>19</a:t>
            </a:r>
            <a:r>
              <a:rPr lang="en-US" sz="1100" dirty="0" smtClean="0"/>
              <a:t>: (the 5 pictured, reps from NRCC, large/small states, regional:</a:t>
            </a:r>
          </a:p>
          <a:p>
            <a:r>
              <a:rPr lang="en-US" sz="1100" b="1" dirty="0" smtClean="0"/>
              <a:t>Speaker</a:t>
            </a:r>
            <a:r>
              <a:rPr lang="en-US" sz="1100" b="1" dirty="0"/>
              <a:t>: </a:t>
            </a:r>
            <a:r>
              <a:rPr lang="en-US" sz="1100" dirty="0"/>
              <a:t>Paul </a:t>
            </a:r>
            <a:r>
              <a:rPr lang="en-US" sz="1100" dirty="0" smtClean="0"/>
              <a:t>Ryan; </a:t>
            </a:r>
            <a:r>
              <a:rPr lang="en-US" sz="1100" b="1" dirty="0" smtClean="0"/>
              <a:t>Republican </a:t>
            </a:r>
            <a:r>
              <a:rPr lang="en-US" sz="1100" b="1" dirty="0"/>
              <a:t>Leader:</a:t>
            </a:r>
            <a:r>
              <a:rPr lang="en-US" sz="1100" dirty="0"/>
              <a:t> Kevin </a:t>
            </a:r>
            <a:r>
              <a:rPr lang="en-US" sz="1100" dirty="0" smtClean="0"/>
              <a:t>McCarthy; </a:t>
            </a:r>
            <a:r>
              <a:rPr lang="en-US" sz="1100" b="1" dirty="0" smtClean="0"/>
              <a:t>Republican </a:t>
            </a:r>
            <a:r>
              <a:rPr lang="en-US" sz="1100" b="1" dirty="0"/>
              <a:t>Whip:</a:t>
            </a:r>
            <a:r>
              <a:rPr lang="en-US" sz="1100" dirty="0"/>
              <a:t> Steve </a:t>
            </a:r>
            <a:r>
              <a:rPr lang="en-US" sz="1100" dirty="0" err="1" smtClean="0"/>
              <a:t>Scalise</a:t>
            </a:r>
            <a:r>
              <a:rPr lang="en-US" sz="1100" dirty="0" smtClean="0"/>
              <a:t>; </a:t>
            </a:r>
            <a:r>
              <a:rPr lang="en-US" sz="1100" b="1" dirty="0" smtClean="0"/>
              <a:t>Chief </a:t>
            </a:r>
            <a:r>
              <a:rPr lang="en-US" sz="1100" b="1" dirty="0"/>
              <a:t>Deputy Whip:</a:t>
            </a:r>
            <a:r>
              <a:rPr lang="en-US" sz="1100" dirty="0"/>
              <a:t> Patrick </a:t>
            </a:r>
            <a:r>
              <a:rPr lang="en-US" sz="1100" dirty="0" smtClean="0"/>
              <a:t>McHenry; </a:t>
            </a:r>
            <a:r>
              <a:rPr lang="en-US" sz="1100" b="1" dirty="0" smtClean="0"/>
              <a:t>Republican </a:t>
            </a:r>
            <a:r>
              <a:rPr lang="en-US" sz="1100" b="1" dirty="0"/>
              <a:t>Conference Chair:</a:t>
            </a:r>
            <a:r>
              <a:rPr lang="en-US" sz="1100" dirty="0"/>
              <a:t> Cathy </a:t>
            </a:r>
            <a:r>
              <a:rPr lang="en-US" sz="1100" dirty="0" err="1" smtClean="0"/>
              <a:t>McMorris</a:t>
            </a:r>
            <a:r>
              <a:rPr lang="en-US" sz="1100" dirty="0" smtClean="0"/>
              <a:t>-Rodgers; </a:t>
            </a:r>
            <a:r>
              <a:rPr lang="en-US" sz="1100" b="1" dirty="0" smtClean="0"/>
              <a:t>Policy </a:t>
            </a:r>
            <a:r>
              <a:rPr lang="en-US" sz="1100" b="1" dirty="0"/>
              <a:t>Chair:</a:t>
            </a:r>
            <a:r>
              <a:rPr lang="en-US" sz="1100" dirty="0"/>
              <a:t> Luke Messer </a:t>
            </a:r>
          </a:p>
          <a:p>
            <a:r>
              <a:rPr lang="en-US" sz="1100" b="1" dirty="0"/>
              <a:t>Conference Vice-Chair:</a:t>
            </a:r>
            <a:r>
              <a:rPr lang="en-US" sz="1100" dirty="0"/>
              <a:t> DOUG </a:t>
            </a:r>
            <a:r>
              <a:rPr lang="en-US" sz="1100" dirty="0" smtClean="0"/>
              <a:t>COLLINS; </a:t>
            </a:r>
            <a:r>
              <a:rPr lang="en-US" sz="1100" b="1" dirty="0" smtClean="0"/>
              <a:t>Conference </a:t>
            </a:r>
            <a:r>
              <a:rPr lang="en-US" sz="1100" b="1" dirty="0"/>
              <a:t>Secretary:</a:t>
            </a:r>
            <a:r>
              <a:rPr lang="en-US" sz="1100" dirty="0"/>
              <a:t> Jason Smith</a:t>
            </a:r>
          </a:p>
          <a:p>
            <a:r>
              <a:rPr lang="en-US" sz="1100" b="1" dirty="0"/>
              <a:t>NRCC Chairman (former):</a:t>
            </a:r>
            <a:r>
              <a:rPr lang="en-US" sz="1100" dirty="0"/>
              <a:t> Greg </a:t>
            </a:r>
            <a:r>
              <a:rPr lang="en-US" sz="1100" dirty="0" smtClean="0"/>
              <a:t>Walden; </a:t>
            </a:r>
            <a:r>
              <a:rPr lang="en-US" sz="1100" b="1" dirty="0" smtClean="0"/>
              <a:t>NRCC </a:t>
            </a:r>
            <a:r>
              <a:rPr lang="en-US" sz="1100" b="1" dirty="0"/>
              <a:t>Chairman:</a:t>
            </a:r>
            <a:r>
              <a:rPr lang="en-US" sz="1100" dirty="0"/>
              <a:t> STEVE STIVERS </a:t>
            </a:r>
          </a:p>
          <a:p>
            <a:r>
              <a:rPr lang="en-US" sz="1100" b="1" dirty="0"/>
              <a:t>California Representative:</a:t>
            </a:r>
            <a:r>
              <a:rPr lang="en-US" sz="1100" dirty="0"/>
              <a:t> Devin </a:t>
            </a:r>
            <a:r>
              <a:rPr lang="en-US" sz="1100" dirty="0" err="1"/>
              <a:t>Nunes</a:t>
            </a:r>
            <a:endParaRPr lang="en-US" sz="1100" dirty="0"/>
          </a:p>
          <a:p>
            <a:r>
              <a:rPr lang="en-US" sz="1100" b="1" dirty="0"/>
              <a:t>Florida Representative: </a:t>
            </a:r>
            <a:r>
              <a:rPr lang="en-US" sz="1100" dirty="0"/>
              <a:t>Vern Buchanan</a:t>
            </a:r>
          </a:p>
          <a:p>
            <a:r>
              <a:rPr lang="en-US" sz="1100" b="1" dirty="0"/>
              <a:t>Pennsylvania Representative: </a:t>
            </a:r>
            <a:r>
              <a:rPr lang="en-US" sz="1100" dirty="0"/>
              <a:t>Bill Shuster</a:t>
            </a:r>
          </a:p>
          <a:p>
            <a:r>
              <a:rPr lang="en-US" sz="1100" b="1" dirty="0"/>
              <a:t>Ohio Representative: </a:t>
            </a:r>
            <a:r>
              <a:rPr lang="en-US" sz="1100" dirty="0"/>
              <a:t>Pat </a:t>
            </a:r>
            <a:r>
              <a:rPr lang="en-US" sz="1100" dirty="0" err="1"/>
              <a:t>Tiberi</a:t>
            </a:r>
            <a:endParaRPr lang="en-US" sz="1100" dirty="0"/>
          </a:p>
          <a:p>
            <a:r>
              <a:rPr lang="en-US" sz="1100" b="1" dirty="0"/>
              <a:t>Texas Representative I:</a:t>
            </a:r>
            <a:r>
              <a:rPr lang="en-US" sz="1100" dirty="0"/>
              <a:t> Lamar </a:t>
            </a:r>
            <a:r>
              <a:rPr lang="en-US" sz="1100" dirty="0" smtClean="0"/>
              <a:t>Smith; </a:t>
            </a:r>
            <a:r>
              <a:rPr lang="en-US" sz="1100" b="1" dirty="0" smtClean="0"/>
              <a:t>Texas </a:t>
            </a:r>
            <a:r>
              <a:rPr lang="en-US" sz="1100" b="1" dirty="0"/>
              <a:t>Representative II: </a:t>
            </a:r>
            <a:r>
              <a:rPr lang="en-US" sz="1100" dirty="0"/>
              <a:t>JOHN CARTER</a:t>
            </a:r>
          </a:p>
          <a:p>
            <a:r>
              <a:rPr lang="en-US" sz="1100" b="1" dirty="0"/>
              <a:t>Region I Representative: </a:t>
            </a:r>
            <a:r>
              <a:rPr lang="en-US" sz="1100" dirty="0" smtClean="0"/>
              <a:t>TOM </a:t>
            </a:r>
            <a:r>
              <a:rPr lang="en-US" sz="1100" dirty="0"/>
              <a:t>REED</a:t>
            </a:r>
          </a:p>
          <a:p>
            <a:r>
              <a:rPr lang="en-US" sz="1100" b="1" dirty="0"/>
              <a:t>Region II Representative: </a:t>
            </a:r>
            <a:r>
              <a:rPr lang="en-US" sz="1100" dirty="0" smtClean="0"/>
              <a:t>Bob </a:t>
            </a:r>
            <a:r>
              <a:rPr lang="en-US" sz="1100" dirty="0" err="1"/>
              <a:t>Goodlatte</a:t>
            </a:r>
            <a:endParaRPr lang="en-US" sz="1100" dirty="0"/>
          </a:p>
          <a:p>
            <a:r>
              <a:rPr lang="en-US" sz="1100" b="1" dirty="0"/>
              <a:t>Region III Representative: </a:t>
            </a:r>
            <a:r>
              <a:rPr lang="en-US" sz="1100" dirty="0" smtClean="0"/>
              <a:t>Richard </a:t>
            </a:r>
            <a:r>
              <a:rPr lang="en-US" sz="1100" dirty="0"/>
              <a:t>Hudson</a:t>
            </a:r>
          </a:p>
          <a:p>
            <a:r>
              <a:rPr lang="en-US" sz="1100" b="1" dirty="0"/>
              <a:t>Region IV Representative: </a:t>
            </a:r>
            <a:r>
              <a:rPr lang="en-US" sz="1100" dirty="0" smtClean="0"/>
              <a:t>Tom </a:t>
            </a:r>
            <a:r>
              <a:rPr lang="en-US" sz="1100" dirty="0"/>
              <a:t>Graves</a:t>
            </a:r>
          </a:p>
          <a:p>
            <a:r>
              <a:rPr lang="en-US" sz="1100" b="1" dirty="0"/>
              <a:t>Region V Representative: </a:t>
            </a:r>
            <a:r>
              <a:rPr lang="en-US" sz="1100" dirty="0" smtClean="0"/>
              <a:t>Mike </a:t>
            </a:r>
            <a:r>
              <a:rPr lang="en-US" sz="1100" dirty="0"/>
              <a:t>Rogers</a:t>
            </a:r>
          </a:p>
          <a:p>
            <a:r>
              <a:rPr lang="en-US" sz="1100" b="1" dirty="0"/>
              <a:t>Region VI Representative: </a:t>
            </a:r>
            <a:r>
              <a:rPr lang="en-US" sz="1100" dirty="0" smtClean="0"/>
              <a:t>John </a:t>
            </a:r>
            <a:r>
              <a:rPr lang="en-US" sz="1100" dirty="0"/>
              <a:t>Shimkus</a:t>
            </a:r>
          </a:p>
          <a:p>
            <a:r>
              <a:rPr lang="en-US" sz="1100" b="1" dirty="0"/>
              <a:t>Region VII Representative: </a:t>
            </a:r>
            <a:r>
              <a:rPr lang="en-US" sz="1100" dirty="0" smtClean="0"/>
              <a:t>Fred </a:t>
            </a:r>
            <a:r>
              <a:rPr lang="en-US" sz="1100" dirty="0"/>
              <a:t>Upton</a:t>
            </a:r>
          </a:p>
          <a:p>
            <a:r>
              <a:rPr lang="en-US" sz="1100" b="1" dirty="0"/>
              <a:t>Region VIII Representative: </a:t>
            </a:r>
            <a:r>
              <a:rPr lang="en-US" sz="1100" dirty="0" smtClean="0"/>
              <a:t>Steve </a:t>
            </a:r>
            <a:r>
              <a:rPr lang="en-US" sz="1100" dirty="0"/>
              <a:t>Womack</a:t>
            </a:r>
          </a:p>
          <a:p>
            <a:r>
              <a:rPr lang="en-US" sz="1100" b="1" dirty="0"/>
              <a:t>Region IX Representative: </a:t>
            </a:r>
            <a:r>
              <a:rPr lang="en-US" sz="1100" dirty="0" smtClean="0"/>
              <a:t>Kevin </a:t>
            </a:r>
            <a:r>
              <a:rPr lang="en-US" sz="1100" dirty="0"/>
              <a:t>Yoder</a:t>
            </a:r>
          </a:p>
          <a:p>
            <a:r>
              <a:rPr lang="en-US" sz="1100" b="1" dirty="0"/>
              <a:t>Region X Representative: </a:t>
            </a:r>
            <a:r>
              <a:rPr lang="en-US" sz="1100" dirty="0" smtClean="0"/>
              <a:t>TOM </a:t>
            </a:r>
            <a:r>
              <a:rPr lang="en-US" sz="1100" dirty="0"/>
              <a:t>EMMER</a:t>
            </a:r>
          </a:p>
          <a:p>
            <a:r>
              <a:rPr lang="en-US" sz="1100" b="1" dirty="0"/>
              <a:t>Region XI Representative: </a:t>
            </a:r>
            <a:r>
              <a:rPr lang="en-US" sz="1100" dirty="0" smtClean="0"/>
              <a:t>DAVID </a:t>
            </a:r>
            <a:r>
              <a:rPr lang="en-US" sz="1100" dirty="0"/>
              <a:t>SCHWEIKERT</a:t>
            </a:r>
          </a:p>
          <a:p>
            <a:r>
              <a:rPr lang="en-US" sz="1100" b="1" dirty="0"/>
              <a:t>Small State Representative: </a:t>
            </a:r>
            <a:r>
              <a:rPr lang="en-US" sz="1100" dirty="0"/>
              <a:t>KEVIN </a:t>
            </a:r>
            <a:r>
              <a:rPr lang="en-US" sz="1100" dirty="0" smtClean="0"/>
              <a:t>CRAMER; </a:t>
            </a:r>
            <a:r>
              <a:rPr lang="en-US" sz="1100" b="1" dirty="0" smtClean="0"/>
              <a:t>114</a:t>
            </a:r>
            <a:r>
              <a:rPr lang="en-US" sz="1100" b="1" baseline="30000" dirty="0" smtClean="0"/>
              <a:t>th</a:t>
            </a:r>
            <a:r>
              <a:rPr lang="en-US" sz="1100" b="1" dirty="0" smtClean="0"/>
              <a:t> </a:t>
            </a:r>
            <a:r>
              <a:rPr lang="en-US" sz="1100" b="1" dirty="0"/>
              <a:t>Class Representative: </a:t>
            </a:r>
            <a:r>
              <a:rPr lang="en-US" sz="1100" dirty="0" smtClean="0"/>
              <a:t>Steve Russell; </a:t>
            </a:r>
            <a:r>
              <a:rPr lang="en-US" sz="1100" b="1" dirty="0" smtClean="0"/>
              <a:t>115</a:t>
            </a:r>
            <a:r>
              <a:rPr lang="en-US" sz="1100" b="1" baseline="30000" dirty="0" smtClean="0"/>
              <a:t>th</a:t>
            </a:r>
            <a:r>
              <a:rPr lang="en-US" sz="1100" b="1" dirty="0" smtClean="0"/>
              <a:t> </a:t>
            </a:r>
            <a:r>
              <a:rPr lang="en-US" sz="1100" b="1" dirty="0"/>
              <a:t>Class Representative: </a:t>
            </a:r>
            <a:r>
              <a:rPr lang="en-US" sz="1100" dirty="0" smtClean="0"/>
              <a:t>FRANCIS ROONEY; </a:t>
            </a:r>
            <a:r>
              <a:rPr lang="en-US" sz="1100" b="1" dirty="0" smtClean="0"/>
              <a:t>Speaker </a:t>
            </a:r>
            <a:r>
              <a:rPr lang="en-US" sz="1100" b="1" dirty="0"/>
              <a:t>Designee: </a:t>
            </a:r>
            <a:r>
              <a:rPr lang="en-US" sz="1100" dirty="0"/>
              <a:t>Susan Brooks</a:t>
            </a:r>
          </a:p>
          <a:p>
            <a:endParaRPr lang="en-US" sz="1100" dirty="0" smtClean="0"/>
          </a:p>
          <a:p>
            <a:endParaRPr lang="en-US" sz="1100" dirty="0"/>
          </a:p>
        </p:txBody>
      </p:sp>
    </p:spTree>
    <p:extLst>
      <p:ext uri="{BB962C8B-B14F-4D97-AF65-F5344CB8AC3E}">
        <p14:creationId xmlns:p14="http://schemas.microsoft.com/office/powerpoint/2010/main" val="37944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7</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r>
              <a:rPr lang="en-US" sz="1000" b="1" dirty="0" smtClean="0"/>
              <a:t>D Leader:</a:t>
            </a:r>
            <a:r>
              <a:rPr lang="en-US" sz="1000" dirty="0" smtClean="0"/>
              <a:t> </a:t>
            </a:r>
            <a:r>
              <a:rPr lang="en-US" sz="1000" dirty="0"/>
              <a:t>Nancy </a:t>
            </a:r>
            <a:r>
              <a:rPr lang="en-US" sz="1000" dirty="0" smtClean="0"/>
              <a:t>Pelosi</a:t>
            </a:r>
          </a:p>
          <a:p>
            <a:r>
              <a:rPr lang="en-US" sz="1000" b="1" dirty="0" smtClean="0"/>
              <a:t>D Whip:</a:t>
            </a:r>
            <a:r>
              <a:rPr lang="en-US" sz="1000" dirty="0" smtClean="0"/>
              <a:t> </a:t>
            </a:r>
            <a:r>
              <a:rPr lang="en-US" sz="1000" dirty="0" err="1"/>
              <a:t>Steny</a:t>
            </a:r>
            <a:r>
              <a:rPr lang="en-US" sz="1000" dirty="0"/>
              <a:t> H. Hoyer</a:t>
            </a:r>
          </a:p>
          <a:p>
            <a:r>
              <a:rPr lang="en-US" sz="1000" b="1" dirty="0" smtClean="0"/>
              <a:t>Assistant D Leader:</a:t>
            </a:r>
            <a:r>
              <a:rPr lang="en-US" sz="1000" dirty="0" smtClean="0"/>
              <a:t> </a:t>
            </a:r>
            <a:r>
              <a:rPr lang="en-US" sz="1000" dirty="0"/>
              <a:t>James E. Clyburn</a:t>
            </a:r>
          </a:p>
          <a:p>
            <a:r>
              <a:rPr lang="en-US" sz="1000" b="1" dirty="0" smtClean="0"/>
              <a:t>D </a:t>
            </a:r>
            <a:r>
              <a:rPr lang="en-US" sz="1000" b="1" dirty="0"/>
              <a:t>Caucus </a:t>
            </a:r>
            <a:r>
              <a:rPr lang="en-US" sz="1000" b="1" dirty="0" smtClean="0"/>
              <a:t>Chair:</a:t>
            </a:r>
            <a:r>
              <a:rPr lang="en-US" sz="1000" dirty="0" smtClean="0"/>
              <a:t> </a:t>
            </a:r>
            <a:r>
              <a:rPr lang="en-US" sz="1000" dirty="0"/>
              <a:t>Joseph Crowley</a:t>
            </a:r>
          </a:p>
          <a:p>
            <a:r>
              <a:rPr lang="en-US" sz="1000" b="1" dirty="0" smtClean="0"/>
              <a:t>D </a:t>
            </a:r>
            <a:r>
              <a:rPr lang="en-US" sz="1000" b="1" dirty="0"/>
              <a:t>Caucus Vice </a:t>
            </a:r>
            <a:r>
              <a:rPr lang="en-US" sz="1000" b="1" dirty="0" smtClean="0"/>
              <a:t>Chair:</a:t>
            </a:r>
            <a:r>
              <a:rPr lang="en-US" sz="1000" dirty="0" smtClean="0"/>
              <a:t> </a:t>
            </a:r>
            <a:r>
              <a:rPr lang="en-US" sz="1000" dirty="0"/>
              <a:t>Linda T. Sánchez</a:t>
            </a:r>
          </a:p>
          <a:p>
            <a:r>
              <a:rPr lang="en-US" sz="1000" b="1" dirty="0" smtClean="0"/>
              <a:t>D </a:t>
            </a:r>
            <a:r>
              <a:rPr lang="en-US" sz="1000" b="1" dirty="0"/>
              <a:t>Steering </a:t>
            </a:r>
            <a:r>
              <a:rPr lang="en-US" sz="1000" b="1" dirty="0" smtClean="0"/>
              <a:t>&amp; </a:t>
            </a:r>
            <a:r>
              <a:rPr lang="en-US" sz="1000" b="1" dirty="0"/>
              <a:t>Policy </a:t>
            </a:r>
            <a:r>
              <a:rPr lang="en-US" sz="1000" b="1" dirty="0" smtClean="0"/>
              <a:t>Co-Chair:</a:t>
            </a:r>
            <a:r>
              <a:rPr lang="en-US" sz="1000" dirty="0" smtClean="0"/>
              <a:t> </a:t>
            </a:r>
            <a:r>
              <a:rPr lang="en-US" sz="1000" dirty="0"/>
              <a:t>Rosa DeLauro</a:t>
            </a:r>
          </a:p>
          <a:p>
            <a:r>
              <a:rPr lang="en-US" sz="1000" b="1" dirty="0" smtClean="0"/>
              <a:t>D Steering &amp; </a:t>
            </a:r>
            <a:r>
              <a:rPr lang="en-US" sz="1000" b="1" dirty="0"/>
              <a:t>Policy </a:t>
            </a:r>
            <a:r>
              <a:rPr lang="en-US" sz="1000" b="1" dirty="0" smtClean="0"/>
              <a:t>Co-Chair:</a:t>
            </a:r>
            <a:r>
              <a:rPr lang="en-US" sz="1000" dirty="0" smtClean="0"/>
              <a:t> </a:t>
            </a:r>
            <a:r>
              <a:rPr lang="en-US" sz="1000" dirty="0"/>
              <a:t>Eric </a:t>
            </a:r>
            <a:r>
              <a:rPr lang="en-US" sz="1000" dirty="0" err="1"/>
              <a:t>Swalwell</a:t>
            </a:r>
            <a:endParaRPr lang="en-US" sz="1000" dirty="0"/>
          </a:p>
          <a:p>
            <a:r>
              <a:rPr lang="en-US" sz="1000" b="1" dirty="0" smtClean="0"/>
              <a:t>D </a:t>
            </a:r>
            <a:r>
              <a:rPr lang="en-US" sz="1000" b="1" dirty="0"/>
              <a:t>Steering </a:t>
            </a:r>
            <a:r>
              <a:rPr lang="en-US" sz="1000" b="1" dirty="0" smtClean="0"/>
              <a:t>&amp; </a:t>
            </a:r>
            <a:r>
              <a:rPr lang="en-US" sz="1000" b="1" dirty="0"/>
              <a:t>Policy Vice Chair / </a:t>
            </a:r>
            <a:r>
              <a:rPr lang="en-US" sz="1000" b="1" dirty="0" smtClean="0"/>
              <a:t>Parliamentarian:</a:t>
            </a:r>
            <a:r>
              <a:rPr lang="en-US" sz="1000" dirty="0" smtClean="0"/>
              <a:t> </a:t>
            </a:r>
            <a:r>
              <a:rPr lang="en-US" sz="1000" dirty="0"/>
              <a:t>Jared Polis</a:t>
            </a:r>
          </a:p>
          <a:p>
            <a:r>
              <a:rPr lang="en-US" sz="1000" b="1" dirty="0" smtClean="0"/>
              <a:t>D </a:t>
            </a:r>
            <a:r>
              <a:rPr lang="en-US" sz="1000" b="1" dirty="0"/>
              <a:t>Steering </a:t>
            </a:r>
            <a:r>
              <a:rPr lang="en-US" sz="1000" b="1" dirty="0" smtClean="0"/>
              <a:t>&amp; </a:t>
            </a:r>
            <a:r>
              <a:rPr lang="en-US" sz="1000" b="1" dirty="0"/>
              <a:t>Policy Vice </a:t>
            </a:r>
            <a:r>
              <a:rPr lang="en-US" sz="1000" b="1" dirty="0" smtClean="0"/>
              <a:t>Chair:</a:t>
            </a:r>
            <a:r>
              <a:rPr lang="en-US" sz="1000" dirty="0" smtClean="0"/>
              <a:t> </a:t>
            </a:r>
            <a:r>
              <a:rPr lang="en-US" sz="1000" dirty="0"/>
              <a:t>Barbara Lee</a:t>
            </a:r>
          </a:p>
          <a:p>
            <a:r>
              <a:rPr lang="en-US" sz="1000" b="1" dirty="0" smtClean="0"/>
              <a:t>Budget </a:t>
            </a:r>
            <a:r>
              <a:rPr lang="en-US" sz="1000" b="1" dirty="0"/>
              <a:t>Committee Ranking </a:t>
            </a:r>
            <a:r>
              <a:rPr lang="en-US" sz="1000" b="1" dirty="0" smtClean="0"/>
              <a:t>Member:</a:t>
            </a:r>
            <a:r>
              <a:rPr lang="en-US" sz="1000" dirty="0" smtClean="0"/>
              <a:t> </a:t>
            </a:r>
            <a:r>
              <a:rPr lang="en-US" sz="1000" dirty="0"/>
              <a:t>John </a:t>
            </a:r>
            <a:r>
              <a:rPr lang="en-US" sz="1000" dirty="0" err="1"/>
              <a:t>Yarmuth</a:t>
            </a:r>
            <a:endParaRPr lang="en-US" sz="1000" dirty="0"/>
          </a:p>
          <a:p>
            <a:r>
              <a:rPr lang="en-US" sz="1000" b="1" dirty="0" smtClean="0"/>
              <a:t>Freshman Leadership Rep:</a:t>
            </a:r>
            <a:r>
              <a:rPr lang="en-US" sz="1000" dirty="0" smtClean="0"/>
              <a:t> Colleen </a:t>
            </a:r>
            <a:r>
              <a:rPr lang="en-US" sz="1000" dirty="0" err="1" smtClean="0"/>
              <a:t>Hanabusa</a:t>
            </a:r>
            <a:endParaRPr lang="en-US" sz="1000" dirty="0"/>
          </a:p>
          <a:p>
            <a:r>
              <a:rPr lang="en-US" sz="1000" b="1" dirty="0" smtClean="0"/>
              <a:t>Democratic </a:t>
            </a:r>
            <a:r>
              <a:rPr lang="en-US" sz="1000" b="1" dirty="0"/>
              <a:t>Congressional Campaign Committee </a:t>
            </a:r>
            <a:r>
              <a:rPr lang="en-US" sz="1000" b="1" dirty="0" smtClean="0"/>
              <a:t>Chair: </a:t>
            </a:r>
            <a:r>
              <a:rPr lang="en-US" sz="1000" dirty="0"/>
              <a:t>Ben Ray Lujan</a:t>
            </a:r>
            <a:endParaRPr lang="en-US" sz="1000" b="1" dirty="0"/>
          </a:p>
          <a:p>
            <a:r>
              <a:rPr lang="en-US" sz="1000" b="1" dirty="0" smtClean="0"/>
              <a:t>Democratic </a:t>
            </a:r>
            <a:r>
              <a:rPr lang="en-US" sz="1000" b="1" dirty="0"/>
              <a:t>Policy </a:t>
            </a:r>
            <a:r>
              <a:rPr lang="en-US" sz="1000" b="1" dirty="0" smtClean="0"/>
              <a:t>&amp; </a:t>
            </a:r>
            <a:r>
              <a:rPr lang="en-US" sz="1000" b="1" dirty="0"/>
              <a:t>Communications Committee </a:t>
            </a:r>
            <a:r>
              <a:rPr lang="en-US" sz="1000" b="1" dirty="0" smtClean="0"/>
              <a:t>Co-Chairs</a:t>
            </a:r>
            <a:r>
              <a:rPr lang="en-US" sz="1000" dirty="0" smtClean="0"/>
              <a:t> </a:t>
            </a:r>
            <a:r>
              <a:rPr lang="en-US" sz="1000" b="1" dirty="0" smtClean="0"/>
              <a:t>(</a:t>
            </a:r>
            <a:r>
              <a:rPr lang="en-US" sz="1000" b="1" dirty="0"/>
              <a:t>3</a:t>
            </a:r>
            <a:r>
              <a:rPr lang="en-US" sz="1000" b="1" dirty="0" smtClean="0"/>
              <a:t>): </a:t>
            </a:r>
            <a:r>
              <a:rPr lang="en-US" sz="1000" dirty="0" smtClean="0"/>
              <a:t>Cheri Bustos, Hakeem Jeffries, David </a:t>
            </a:r>
            <a:r>
              <a:rPr lang="en-US" sz="1000" dirty="0" err="1" smtClean="0"/>
              <a:t>Cicilline</a:t>
            </a:r>
            <a:endParaRPr lang="en-US" sz="1000" dirty="0" smtClean="0"/>
          </a:p>
          <a:p>
            <a:r>
              <a:rPr lang="en-US" sz="1000" b="1" dirty="0" smtClean="0"/>
              <a:t>Caucus </a:t>
            </a:r>
            <a:r>
              <a:rPr lang="en-US" sz="1000" b="1" dirty="0"/>
              <a:t>Leadership </a:t>
            </a:r>
            <a:r>
              <a:rPr lang="en-US" sz="1000" b="1" dirty="0" smtClean="0"/>
              <a:t>Rep. </a:t>
            </a:r>
            <a:r>
              <a:rPr lang="en-US" sz="1000" b="1" dirty="0"/>
              <a:t>of </a:t>
            </a:r>
            <a:r>
              <a:rPr lang="en-US" sz="1000" b="1" dirty="0" smtClean="0"/>
              <a:t>5 </a:t>
            </a:r>
            <a:r>
              <a:rPr lang="en-US" sz="1000" b="1" dirty="0"/>
              <a:t>Terms or </a:t>
            </a:r>
            <a:r>
              <a:rPr lang="en-US" sz="1000" b="1" dirty="0" smtClean="0"/>
              <a:t>Less:</a:t>
            </a:r>
            <a:endParaRPr lang="en-US" sz="1000" b="1" dirty="0"/>
          </a:p>
        </p:txBody>
      </p:sp>
    </p:spTree>
    <p:extLst>
      <p:ext uri="{BB962C8B-B14F-4D97-AF65-F5344CB8AC3E}">
        <p14:creationId xmlns:p14="http://schemas.microsoft.com/office/powerpoint/2010/main" val="37944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8</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p>
      <p:sp>
        <p:nvSpPr>
          <p:cNvPr id="92163" name="Rectangle 3"/>
          <p:cNvSpPr>
            <a:spLocks noGrp="1" noChangeArrowheads="1"/>
          </p:cNvSpPr>
          <p:nvPr>
            <p:ph type="body" idx="1"/>
          </p:nvPr>
        </p:nvSpPr>
        <p:spPr/>
        <p:txBody>
          <a:bodyPr/>
          <a:lstStyle/>
          <a:p>
            <a:r>
              <a:rPr lang="en-US" dirty="0"/>
              <a:t>ED is the smallest Cabinet agency with approximately 4,500 FTE.  It has the 3</a:t>
            </a:r>
            <a:r>
              <a:rPr lang="en-US" baseline="30000" dirty="0"/>
              <a:t>rd</a:t>
            </a:r>
            <a:r>
              <a:rPr lang="en-US" dirty="0"/>
              <a:t> largest discretionary appropriation</a:t>
            </a:r>
            <a:r>
              <a:rPr lang="en-US" dirty="0" smtClean="0"/>
              <a:t>.</a:t>
            </a:r>
          </a:p>
          <a:p>
            <a:endParaRPr lang="en-US" dirty="0"/>
          </a:p>
          <a:p>
            <a:r>
              <a:rPr lang="en-US" dirty="0" err="1" smtClean="0"/>
              <a:t>DeVos</a:t>
            </a:r>
            <a:r>
              <a:rPr lang="en-US" dirty="0" smtClean="0"/>
              <a:t> is important but because she has minimal record on higher </a:t>
            </a:r>
            <a:r>
              <a:rPr lang="en-US" dirty="0" err="1" smtClean="0"/>
              <a:t>ed</a:t>
            </a:r>
            <a:r>
              <a:rPr lang="en-US" dirty="0" smtClean="0"/>
              <a:t> the appointment of the Under Secretary will be very important. This position  </a:t>
            </a:r>
            <a:r>
              <a:rPr lang="en-US" dirty="0"/>
              <a:t>coordinates policies, programs, and activities related to postsecondary education, career-technical education, adult education, </a:t>
            </a:r>
            <a:r>
              <a:rPr lang="en-US" dirty="0" smtClean="0"/>
              <a:t>and federal </a:t>
            </a:r>
            <a:r>
              <a:rPr lang="en-US" dirty="0"/>
              <a:t>student </a:t>
            </a:r>
            <a:r>
              <a:rPr lang="en-US" dirty="0" smtClean="0"/>
              <a:t>aid.</a:t>
            </a:r>
            <a:endParaRPr lang="en-US" dirty="0"/>
          </a:p>
          <a:p>
            <a:endParaRPr lang="en-US" dirty="0" smtClean="0"/>
          </a:p>
          <a:p>
            <a:r>
              <a:rPr lang="en-US" dirty="0"/>
              <a:t>ED provides aid to 12+ million students annually – approximately $</a:t>
            </a:r>
            <a:r>
              <a:rPr lang="en-US" dirty="0" smtClean="0"/>
              <a:t>100-B </a:t>
            </a:r>
            <a:r>
              <a:rPr lang="en-US" dirty="0"/>
              <a:t>in new loans each year. </a:t>
            </a:r>
          </a:p>
          <a:p>
            <a:endParaRPr lang="en-US" dirty="0" smtClean="0"/>
          </a:p>
          <a:p>
            <a:r>
              <a:rPr lang="en-US" dirty="0" smtClean="0"/>
              <a:t>In </a:t>
            </a:r>
            <a:r>
              <a:rPr lang="en-US" dirty="0"/>
              <a:t>2016 there was a $</a:t>
            </a:r>
            <a:r>
              <a:rPr lang="en-US" dirty="0" smtClean="0"/>
              <a:t>1.2-T </a:t>
            </a:r>
            <a:r>
              <a:rPr lang="en-US" dirty="0"/>
              <a:t>loan portfolio covering 41 million loan borrowers. </a:t>
            </a:r>
            <a:r>
              <a:rPr lang="en-US" dirty="0" smtClean="0"/>
              <a:t> </a:t>
            </a:r>
            <a:endParaRPr lang="en-US" dirty="0"/>
          </a:p>
          <a:p>
            <a:endParaRPr lang="en-US" dirty="0" smtClean="0"/>
          </a:p>
          <a:p>
            <a:r>
              <a:rPr lang="en-US" dirty="0"/>
              <a:t>In 2016, 1 in 4 student loan borrowers were in default or struggling to repay their loans.  This will surely be a central focus on the next administration</a:t>
            </a:r>
            <a:r>
              <a:rPr lang="en-US" dirty="0" smtClean="0"/>
              <a:t>.</a:t>
            </a:r>
            <a:endParaRPr lang="en-US" dirty="0"/>
          </a:p>
        </p:txBody>
      </p:sp>
    </p:spTree>
    <p:extLst>
      <p:ext uri="{BB962C8B-B14F-4D97-AF65-F5344CB8AC3E}">
        <p14:creationId xmlns:p14="http://schemas.microsoft.com/office/powerpoint/2010/main" val="191832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E6C6-A8DF-404D-92E6-C1BFD069D4A9}" type="slidenum">
              <a:rPr lang="en-US" altLang="en-US"/>
              <a:pPr/>
              <a:t>9</a:t>
            </a:fld>
            <a:endParaRPr lang="en-US" altLang="en-US" dirty="0"/>
          </a:p>
        </p:txBody>
      </p:sp>
      <p:sp>
        <p:nvSpPr>
          <p:cNvPr id="92162" name="Rectangle 2"/>
          <p:cNvSpPr>
            <a:spLocks noGrp="1" noRot="1" noChangeAspect="1" noChangeArrowheads="1" noTextEdit="1"/>
          </p:cNvSpPr>
          <p:nvPr>
            <p:ph type="sldImg"/>
          </p:nvPr>
        </p:nvSpPr>
        <p:spPr>
          <a:xfrm>
            <a:off x="1371600" y="1143000"/>
            <a:ext cx="4114800" cy="3086100"/>
          </a:xfrm>
          <a:ln/>
        </p:spPr>
        <p:style>
          <a:lnRef idx="2">
            <a:schemeClr val="dk1"/>
          </a:lnRef>
          <a:fillRef idx="1">
            <a:schemeClr val="lt1"/>
          </a:fillRef>
          <a:effectRef idx="0">
            <a:schemeClr val="dk1"/>
          </a:effectRef>
          <a:fontRef idx="minor">
            <a:schemeClr val="dk1"/>
          </a:fontRef>
        </p:style>
      </p:sp>
      <p:sp>
        <p:nvSpPr>
          <p:cNvPr id="92163" name="Rectangle 3"/>
          <p:cNvSpPr>
            <a:spLocks noGrp="1" noChangeArrowheads="1"/>
          </p:cNvSpPr>
          <p:nvPr>
            <p:ph type="body" idx="1"/>
          </p:nvPr>
        </p:nvSpPr>
        <p:spPr/>
        <p:txBody>
          <a:bodyPr/>
          <a:lstStyle/>
          <a:p>
            <a:r>
              <a:rPr lang="en-US" sz="1100" dirty="0" smtClean="0"/>
              <a:t>In the 114</a:t>
            </a:r>
            <a:r>
              <a:rPr lang="en-US" sz="1100" baseline="30000" dirty="0" smtClean="0"/>
              <a:t>th</a:t>
            </a:r>
            <a:r>
              <a:rPr lang="en-US" sz="1100" dirty="0" smtClean="0"/>
              <a:t> Congress SHELP’s membership had 12 Republicans and 10 Democrats. </a:t>
            </a:r>
          </a:p>
          <a:p>
            <a:r>
              <a:rPr lang="en-US" sz="1100" dirty="0" smtClean="0"/>
              <a:t>Chair</a:t>
            </a:r>
            <a:r>
              <a:rPr lang="en-US" sz="1100" dirty="0"/>
              <a:t>: Lamar Alexander (R-TN)</a:t>
            </a:r>
          </a:p>
          <a:p>
            <a:r>
              <a:rPr lang="en-US" sz="1100" dirty="0"/>
              <a:t>Ranking: Patty Murray (D-WA)</a:t>
            </a:r>
          </a:p>
          <a:p>
            <a:r>
              <a:rPr lang="en-US" sz="1100" dirty="0"/>
              <a:t>The composition of the Committee may change in the 115</a:t>
            </a:r>
            <a:r>
              <a:rPr lang="en-US" sz="1100" baseline="30000" dirty="0"/>
              <a:t>th</a:t>
            </a:r>
            <a:r>
              <a:rPr lang="en-US" sz="1100" dirty="0"/>
              <a:t> Congress.</a:t>
            </a:r>
          </a:p>
          <a:p>
            <a:r>
              <a:rPr lang="en-US" sz="1100" dirty="0" smtClean="0"/>
              <a:t>Committee </a:t>
            </a:r>
            <a:r>
              <a:rPr lang="en-US" sz="1100" dirty="0"/>
              <a:t>membership will be finalized in January. </a:t>
            </a:r>
          </a:p>
          <a:p>
            <a:r>
              <a:rPr lang="en-US" sz="1100" b="1" dirty="0" smtClean="0"/>
              <a:t>HEA will be worked at the full committee level. </a:t>
            </a:r>
            <a:endParaRPr lang="en-US" sz="1100" b="1" dirty="0"/>
          </a:p>
        </p:txBody>
      </p:sp>
    </p:spTree>
    <p:extLst>
      <p:ext uri="{BB962C8B-B14F-4D97-AF65-F5344CB8AC3E}">
        <p14:creationId xmlns:p14="http://schemas.microsoft.com/office/powerpoint/2010/main" val="37944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244385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5627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322080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7907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791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754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559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32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620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46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750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189724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82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417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35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188823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20054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198073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132557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7122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7607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93C09-B63F-49AC-BCDF-788515CCACC6}" type="datetimeFigureOut">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5150F-97FA-4984-8221-805FC6489E72}" type="slidenum">
              <a:rPr lang="en-US" smtClean="0"/>
              <a:t>‹#›</a:t>
            </a:fld>
            <a:endParaRPr lang="en-US" dirty="0"/>
          </a:p>
        </p:txBody>
      </p:sp>
    </p:spTree>
    <p:extLst>
      <p:ext uri="{BB962C8B-B14F-4D97-AF65-F5344CB8AC3E}">
        <p14:creationId xmlns:p14="http://schemas.microsoft.com/office/powerpoint/2010/main" val="218032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93C09-B63F-49AC-BCDF-788515CCACC6}" type="datetimeFigureOut">
              <a:rPr lang="en-US" smtClean="0"/>
              <a:t>1/17/2017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5150F-97FA-4984-8221-805FC6489E72}" type="slidenum">
              <a:rPr lang="en-US" smtClean="0"/>
              <a:t>‹#›</a:t>
            </a:fld>
            <a:endParaRPr lang="en-US" dirty="0"/>
          </a:p>
        </p:txBody>
      </p:sp>
    </p:spTree>
    <p:extLst>
      <p:ext uri="{BB962C8B-B14F-4D97-AF65-F5344CB8AC3E}">
        <p14:creationId xmlns:p14="http://schemas.microsoft.com/office/powerpoint/2010/main" val="357951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93C09-B63F-49AC-BCDF-788515CCACC6}" type="datetimeFigureOut">
              <a:rPr lang="en-US" smtClean="0">
                <a:solidFill>
                  <a:prstClr val="black">
                    <a:tint val="75000"/>
                  </a:prstClr>
                </a:solidFill>
              </a:rPr>
              <a:pPr/>
              <a:t>1/17/2017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5150F-97FA-4984-8221-805FC6489E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2117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jpe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3" Type="http://schemas.openxmlformats.org/officeDocument/2006/relationships/image" Target="../media/image2.jpe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jpeg"/><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886200" y="533400"/>
            <a:ext cx="4800600" cy="295632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 lastClr="FFFFFF"/>
                </a:solidFill>
                <a:effectLst/>
                <a:uLnTx/>
                <a:uFillTx/>
                <a:latin typeface="DIN-Bold" charset="0"/>
                <a:ea typeface="DIN-Bold" charset="0"/>
                <a:cs typeface="DIN-Bold" charset="0"/>
              </a:rPr>
              <a:t>Pres. Elect Trump</a:t>
            </a:r>
            <a:r>
              <a:rPr kumimoji="0" lang="en-US" sz="4800" b="1" i="0" u="none" strike="noStrike" kern="1200" cap="none" spc="0" normalizeH="0" noProof="0" dirty="0" smtClean="0">
                <a:ln>
                  <a:noFill/>
                </a:ln>
                <a:solidFill>
                  <a:sysClr val="window" lastClr="FFFFFF"/>
                </a:solidFill>
                <a:effectLst/>
                <a:uLnTx/>
                <a:uFillTx/>
                <a:latin typeface="DIN-Bold" charset="0"/>
                <a:ea typeface="DIN-Bold" charset="0"/>
                <a:cs typeface="DIN-Bold" charset="0"/>
              </a:rPr>
              <a:t> &amp; the </a:t>
            </a:r>
            <a:r>
              <a:rPr kumimoji="0" lang="en-US" sz="4800" b="1" i="0" u="none" strike="noStrike" kern="1200" cap="none" spc="0" normalizeH="0" baseline="0" noProof="0" dirty="0" smtClean="0">
                <a:ln>
                  <a:noFill/>
                </a:ln>
                <a:solidFill>
                  <a:sysClr val="window" lastClr="FFFFFF"/>
                </a:solidFill>
                <a:effectLst/>
                <a:uLnTx/>
                <a:uFillTx/>
                <a:latin typeface="DIN-Bold" charset="0"/>
                <a:ea typeface="DIN-Bold" charset="0"/>
                <a:cs typeface="DIN-Bold" charset="0"/>
              </a:rPr>
              <a:t>115</a:t>
            </a:r>
            <a:r>
              <a:rPr kumimoji="0" lang="en-US" sz="4800" b="1" i="0" u="none" strike="noStrike" kern="1200" cap="none" spc="0" normalizeH="0" baseline="30000" noProof="0" dirty="0" smtClean="0">
                <a:ln>
                  <a:noFill/>
                </a:ln>
                <a:solidFill>
                  <a:sysClr val="window" lastClr="FFFFFF"/>
                </a:solidFill>
                <a:effectLst/>
                <a:uLnTx/>
                <a:uFillTx/>
                <a:latin typeface="DIN-Bold" charset="0"/>
                <a:ea typeface="DIN-Bold" charset="0"/>
                <a:cs typeface="DIN-Bold" charset="0"/>
              </a:rPr>
              <a:t>th</a:t>
            </a:r>
            <a:r>
              <a:rPr kumimoji="0" lang="en-US" sz="4800" b="1" i="0" u="none" strike="noStrike" kern="1200" cap="none" spc="0" normalizeH="0" baseline="0" noProof="0" dirty="0" smtClean="0">
                <a:ln>
                  <a:noFill/>
                </a:ln>
                <a:solidFill>
                  <a:sysClr val="window" lastClr="FFFFFF"/>
                </a:solidFill>
                <a:effectLst/>
                <a:uLnTx/>
                <a:uFillTx/>
                <a:latin typeface="DIN-Bold" charset="0"/>
                <a:ea typeface="DIN-Bold" charset="0"/>
                <a:cs typeface="DIN-Bold" charset="0"/>
              </a:rPr>
              <a:t> Congress: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4800" b="1" dirty="0">
              <a:solidFill>
                <a:sysClr val="window" lastClr="FFFFFF"/>
              </a:solidFill>
              <a:latin typeface="DIN-Bold" charset="0"/>
              <a:ea typeface="DIN-Bold" charset="0"/>
              <a:cs typeface="DIN-Bold"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ysClr val="window" lastClr="FFFFFF"/>
                </a:solidFill>
                <a:effectLst/>
                <a:uLnTx/>
                <a:uFillTx/>
                <a:latin typeface="DIN-Bold" charset="0"/>
                <a:ea typeface="DIN-Bold" charset="0"/>
                <a:cs typeface="DIN-Bold" charset="0"/>
              </a:rPr>
              <a:t>The legislative landscape for AVMA and AAVMC</a:t>
            </a:r>
            <a:endParaRPr kumimoji="0" lang="en-US" sz="4800" b="1" i="0" u="none" strike="noStrike" kern="1200" cap="none" spc="0" normalizeH="0" baseline="0" noProof="0" dirty="0">
              <a:ln>
                <a:noFill/>
              </a:ln>
              <a:solidFill>
                <a:sysClr val="window" lastClr="FFFFFF"/>
              </a:solidFill>
              <a:effectLst/>
              <a:uLnTx/>
              <a:uFillTx/>
              <a:latin typeface="DIN-Bold" charset="0"/>
              <a:ea typeface="DIN-Bold" charset="0"/>
              <a:cs typeface="DIN-Bold" charset="0"/>
            </a:endParaRPr>
          </a:p>
        </p:txBody>
      </p:sp>
      <p:sp>
        <p:nvSpPr>
          <p:cNvPr id="9" name="Subtitle 2"/>
          <p:cNvSpPr txBox="1">
            <a:spLocks/>
          </p:cNvSpPr>
          <p:nvPr/>
        </p:nvSpPr>
        <p:spPr>
          <a:xfrm>
            <a:off x="3886200" y="3558778"/>
            <a:ext cx="4800600" cy="28420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 lastClr="FFFFFF"/>
              </a:solidFill>
              <a:effectLst/>
              <a:uLnTx/>
              <a:uFillTx/>
              <a:latin typeface="DIN-Bold" charset="0"/>
              <a:ea typeface="DIN-Bold" charset="0"/>
              <a:cs typeface="DIN-Bold"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 lastClr="FFFFFF"/>
                </a:solidFill>
                <a:effectLst/>
                <a:uLnTx/>
                <a:uFillTx/>
                <a:latin typeface="DIN-Bold" charset="0"/>
                <a:ea typeface="DIN-Bold" charset="0"/>
                <a:cs typeface="DIN-Bold" charset="0"/>
              </a:rPr>
              <a:t>Kevin Cain &amp; Gina Luke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 lastClr="FFFFFF"/>
                </a:solidFill>
                <a:effectLst/>
                <a:uLnTx/>
                <a:uFillTx/>
                <a:latin typeface="DIN-Bold" charset="0"/>
                <a:ea typeface="DIN-Bold" charset="0"/>
                <a:cs typeface="DIN-Bold" charset="0"/>
              </a:rPr>
              <a:t>Dec. 16, 2016</a:t>
            </a:r>
            <a:endParaRPr kumimoji="0" lang="en-US" sz="2400" b="0" i="0" u="none" strike="noStrike" kern="1200" cap="none" spc="0" normalizeH="0" baseline="0" noProof="0" dirty="0">
              <a:ln>
                <a:noFill/>
              </a:ln>
              <a:solidFill>
                <a:sysClr val="window" lastClr="FFFFFF"/>
              </a:solidFill>
              <a:effectLst/>
              <a:uLnTx/>
              <a:uFillTx/>
              <a:latin typeface="DIN-Bold" charset="0"/>
              <a:ea typeface="DIN-Bold" charset="0"/>
              <a:cs typeface="DIN-Bold" charset="0"/>
            </a:endParaRPr>
          </a:p>
        </p:txBody>
      </p:sp>
    </p:spTree>
    <p:extLst>
      <p:ext uri="{BB962C8B-B14F-4D97-AF65-F5344CB8AC3E}">
        <p14:creationId xmlns:p14="http://schemas.microsoft.com/office/powerpoint/2010/main" val="298469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82" y="-30126"/>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pPr marL="0" indent="0">
              <a:buNone/>
            </a:pPr>
            <a:r>
              <a:rPr lang="en-US" sz="3600" dirty="0" smtClean="0"/>
              <a:t>115</a:t>
            </a:r>
            <a:r>
              <a:rPr lang="en-US" sz="3600" baseline="30000" dirty="0" smtClean="0"/>
              <a:t>th</a:t>
            </a:r>
            <a:r>
              <a:rPr lang="en-US" sz="3600" dirty="0" smtClean="0"/>
              <a:t> House Committee on Education &amp; the Workforce</a:t>
            </a:r>
          </a:p>
          <a:p>
            <a:pPr marL="457200" lvl="1" indent="0">
              <a:buNone/>
            </a:pPr>
            <a:endParaRPr lang="en-US" dirty="0" smtClean="0"/>
          </a:p>
          <a:p>
            <a:pPr lvl="2"/>
            <a:endParaRPr lang="en-US" dirty="0" smtClean="0"/>
          </a:p>
          <a:p>
            <a:pPr lvl="1"/>
            <a:endParaRPr lang="en-US" dirty="0"/>
          </a:p>
        </p:txBody>
      </p:sp>
      <p:pic>
        <p:nvPicPr>
          <p:cNvPr id="6"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8701" y="2776857"/>
            <a:ext cx="2157799" cy="29569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34000" y="2741227"/>
            <a:ext cx="2209800" cy="30282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2"/>
          <p:cNvSpPr txBox="1">
            <a:spLocks noChangeArrowheads="1"/>
          </p:cNvSpPr>
          <p:nvPr/>
        </p:nvSpPr>
        <p:spPr bwMode="auto">
          <a:xfrm>
            <a:off x="838200" y="5721435"/>
            <a:ext cx="2296021" cy="43180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Virginia Foxx (NC-5)</a:t>
            </a:r>
          </a:p>
          <a:p>
            <a:pPr algn="ctr">
              <a:defRPr/>
            </a:pPr>
            <a:r>
              <a:rPr lang="en-US" altLang="en-US" sz="1100" dirty="0" smtClean="0"/>
              <a:t>Chairman</a:t>
            </a:r>
          </a:p>
        </p:txBody>
      </p:sp>
      <p:sp>
        <p:nvSpPr>
          <p:cNvPr id="13" name="TextBox 22"/>
          <p:cNvSpPr txBox="1">
            <a:spLocks noChangeArrowheads="1"/>
          </p:cNvSpPr>
          <p:nvPr/>
        </p:nvSpPr>
        <p:spPr bwMode="auto">
          <a:xfrm>
            <a:off x="5219700" y="5769640"/>
            <a:ext cx="24384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Bobby  Scott (VA-3)</a:t>
            </a:r>
            <a:endParaRPr lang="en-US" altLang="en-US" sz="1100" dirty="0" smtClean="0"/>
          </a:p>
          <a:p>
            <a:pPr algn="ctr">
              <a:defRPr/>
            </a:pPr>
            <a:r>
              <a:rPr lang="en-US" altLang="en-US" sz="1100" dirty="0" smtClean="0"/>
              <a:t>Ranking Member</a:t>
            </a:r>
          </a:p>
        </p:txBody>
      </p:sp>
    </p:spTree>
    <p:extLst>
      <p:ext uri="{BB962C8B-B14F-4D97-AF65-F5344CB8AC3E}">
        <p14:creationId xmlns:p14="http://schemas.microsoft.com/office/powerpoint/2010/main" val="1912818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r>
              <a:rPr lang="en-US" sz="3600" dirty="0" smtClean="0"/>
              <a:t>Guideposts for 115</a:t>
            </a:r>
            <a:r>
              <a:rPr lang="en-US" sz="3600" baseline="30000" dirty="0" smtClean="0"/>
              <a:t>th</a:t>
            </a:r>
            <a:r>
              <a:rPr lang="en-US" sz="3600" dirty="0" smtClean="0"/>
              <a:t> Congress HEA </a:t>
            </a:r>
          </a:p>
          <a:p>
            <a:pPr marL="457200" lvl="1" indent="0">
              <a:buNone/>
            </a:pPr>
            <a:endParaRPr lang="en-US" b="1" dirty="0" smtClean="0"/>
          </a:p>
          <a:p>
            <a:pPr lvl="1"/>
            <a:r>
              <a:rPr lang="en-US" b="1" dirty="0" smtClean="0"/>
              <a:t>Senate </a:t>
            </a:r>
            <a:r>
              <a:rPr lang="en-US" b="1" dirty="0"/>
              <a:t>Reauthorization Bills from 114</a:t>
            </a:r>
            <a:r>
              <a:rPr lang="en-US" b="1" baseline="30000" dirty="0"/>
              <a:t>th</a:t>
            </a:r>
            <a:r>
              <a:rPr lang="en-US" b="1" dirty="0"/>
              <a:t> Congress:</a:t>
            </a:r>
            <a:endParaRPr lang="en-US" dirty="0"/>
          </a:p>
          <a:p>
            <a:pPr lvl="2"/>
            <a:r>
              <a:rPr lang="en-US" dirty="0" smtClean="0"/>
              <a:t>Alexander’s Financial </a:t>
            </a:r>
            <a:r>
              <a:rPr lang="en-US" dirty="0"/>
              <a:t>Aid Simplification and Transparency (FAST) Act</a:t>
            </a:r>
          </a:p>
          <a:p>
            <a:pPr lvl="1"/>
            <a:endParaRPr lang="en-US" b="1" dirty="0" smtClean="0"/>
          </a:p>
          <a:p>
            <a:pPr lvl="1"/>
            <a:r>
              <a:rPr lang="en-US" b="1" dirty="0" smtClean="0"/>
              <a:t>House </a:t>
            </a:r>
            <a:r>
              <a:rPr lang="en-US" b="1" dirty="0"/>
              <a:t>Reauthorization </a:t>
            </a:r>
            <a:r>
              <a:rPr lang="en-US" b="1" dirty="0" smtClean="0"/>
              <a:t>bills from </a:t>
            </a:r>
            <a:r>
              <a:rPr lang="en-US" b="1" dirty="0"/>
              <a:t>114</a:t>
            </a:r>
            <a:r>
              <a:rPr lang="en-US" b="1" baseline="30000" dirty="0"/>
              <a:t>th</a:t>
            </a:r>
            <a:r>
              <a:rPr lang="en-US" b="1" dirty="0"/>
              <a:t> </a:t>
            </a:r>
            <a:r>
              <a:rPr lang="en-US" b="1" dirty="0" smtClean="0"/>
              <a:t>Congress which passed in </a:t>
            </a:r>
            <a:r>
              <a:rPr lang="en-US" b="1" dirty="0"/>
              <a:t>July </a:t>
            </a:r>
            <a:r>
              <a:rPr lang="en-US" b="1" dirty="0" smtClean="0"/>
              <a:t>2016 and referred to the U.S. Senate:</a:t>
            </a:r>
            <a:endParaRPr lang="en-US" dirty="0"/>
          </a:p>
          <a:p>
            <a:pPr lvl="2"/>
            <a:r>
              <a:rPr lang="en-US" dirty="0"/>
              <a:t>Simplifying the Application for Student Aid Act</a:t>
            </a:r>
          </a:p>
          <a:p>
            <a:pPr lvl="2"/>
            <a:r>
              <a:rPr lang="en-US" dirty="0"/>
              <a:t>Strengthening Transparency in Higher Education Act</a:t>
            </a:r>
          </a:p>
          <a:p>
            <a:pPr lvl="2"/>
            <a:r>
              <a:rPr lang="en-US" dirty="0"/>
              <a:t>Empowering Students Through Enhanced Financial Counseling Act</a:t>
            </a:r>
          </a:p>
          <a:p>
            <a:pPr lvl="2"/>
            <a:r>
              <a:rPr lang="en-US" dirty="0"/>
              <a:t>Flexible Pell Grant for 21st Century Students Act</a:t>
            </a:r>
          </a:p>
          <a:p>
            <a:pPr lvl="1"/>
            <a:endParaRPr lang="en-US" dirty="0"/>
          </a:p>
        </p:txBody>
      </p:sp>
    </p:spTree>
    <p:extLst>
      <p:ext uri="{BB962C8B-B14F-4D97-AF65-F5344CB8AC3E}">
        <p14:creationId xmlns:p14="http://schemas.microsoft.com/office/powerpoint/2010/main" val="365545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r>
              <a:rPr lang="en-US" sz="3600" dirty="0" smtClean="0"/>
              <a:t>AVMA &amp; AAVMC HEA issues </a:t>
            </a:r>
          </a:p>
          <a:p>
            <a:pPr marL="457200" lvl="1" indent="0">
              <a:buNone/>
            </a:pPr>
            <a:endParaRPr lang="en-US" sz="1000" b="1" dirty="0" smtClean="0"/>
          </a:p>
          <a:p>
            <a:pPr lvl="1"/>
            <a:r>
              <a:rPr lang="en-US" b="1" dirty="0" smtClean="0"/>
              <a:t>Ed Loans</a:t>
            </a:r>
            <a:r>
              <a:rPr lang="en-US" dirty="0" smtClean="0"/>
              <a:t> – affordability (interest rates, fees), access, income driven repayment plans, PSLF, financial literacy &amp; counseling  </a:t>
            </a:r>
          </a:p>
          <a:p>
            <a:pPr lvl="1"/>
            <a:endParaRPr lang="en-US" sz="1000" b="1" dirty="0"/>
          </a:p>
          <a:p>
            <a:pPr lvl="1"/>
            <a:r>
              <a:rPr lang="en-US" b="1" dirty="0" smtClean="0"/>
              <a:t>Accreditation – </a:t>
            </a:r>
            <a:r>
              <a:rPr lang="en-US" dirty="0" smtClean="0"/>
              <a:t>GOP </a:t>
            </a:r>
            <a:r>
              <a:rPr lang="en-US" dirty="0"/>
              <a:t>concerns about what it costs institutions to pursue and keep accreditation</a:t>
            </a:r>
            <a:r>
              <a:rPr lang="en-US" dirty="0" smtClean="0"/>
              <a:t>. </a:t>
            </a:r>
            <a:r>
              <a:rPr lang="en-US" dirty="0"/>
              <a:t>Accreditation conveys a range of benefits </a:t>
            </a:r>
            <a:r>
              <a:rPr lang="en-US" dirty="0" smtClean="0"/>
              <a:t>including serving </a:t>
            </a:r>
            <a:r>
              <a:rPr lang="en-US" dirty="0"/>
              <a:t>as a gateway to federal financial aid programs</a:t>
            </a:r>
            <a:endParaRPr lang="en-US" dirty="0" smtClean="0"/>
          </a:p>
          <a:p>
            <a:pPr lvl="1"/>
            <a:endParaRPr lang="en-US" sz="1000" b="1" dirty="0"/>
          </a:p>
          <a:p>
            <a:pPr lvl="1"/>
            <a:r>
              <a:rPr lang="en-US" b="1" dirty="0" smtClean="0"/>
              <a:t>Regulatory reform &amp; Gainful Employment </a:t>
            </a:r>
          </a:p>
        </p:txBody>
      </p:sp>
    </p:spTree>
    <p:extLst>
      <p:ext uri="{BB962C8B-B14F-4D97-AF65-F5344CB8AC3E}">
        <p14:creationId xmlns:p14="http://schemas.microsoft.com/office/powerpoint/2010/main" val="4099107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r>
              <a:rPr lang="en-US" sz="3600" dirty="0" smtClean="0"/>
              <a:t>Student loan interest rates</a:t>
            </a:r>
          </a:p>
          <a:p>
            <a:pPr marL="457200" lvl="1" indent="0">
              <a:buNone/>
            </a:pPr>
            <a:endParaRPr lang="en-US" b="1"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57387"/>
            <a:ext cx="8534400" cy="448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198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295400"/>
            <a:ext cx="8534400" cy="5334000"/>
          </a:xfrm>
        </p:spPr>
        <p:txBody>
          <a:bodyPr>
            <a:normAutofit/>
          </a:bodyPr>
          <a:lstStyle/>
          <a:p>
            <a:r>
              <a:rPr lang="en-US" sz="3500" dirty="0" smtClean="0"/>
              <a:t>Important non-HEA issues for 115</a:t>
            </a:r>
            <a:r>
              <a:rPr lang="en-US" sz="3500" baseline="30000" dirty="0" smtClean="0"/>
              <a:t>th</a:t>
            </a:r>
            <a:r>
              <a:rPr lang="en-US" sz="3500" dirty="0" smtClean="0"/>
              <a:t> Congress</a:t>
            </a:r>
          </a:p>
          <a:p>
            <a:pPr marL="457200" lvl="1" indent="0">
              <a:buNone/>
            </a:pPr>
            <a:endParaRPr lang="en-US" sz="1100" b="1" dirty="0" smtClean="0"/>
          </a:p>
          <a:p>
            <a:pPr lvl="1"/>
            <a:r>
              <a:rPr lang="en-US" b="1" dirty="0" smtClean="0"/>
              <a:t>Animal drug compounding legislation</a:t>
            </a:r>
          </a:p>
          <a:p>
            <a:pPr lvl="1"/>
            <a:endParaRPr lang="en-US" b="1" dirty="0" smtClean="0"/>
          </a:p>
          <a:p>
            <a:pPr lvl="2"/>
            <a:r>
              <a:rPr lang="en-US" dirty="0" smtClean="0"/>
              <a:t>Pursuing </a:t>
            </a:r>
            <a:r>
              <a:rPr lang="en-US" dirty="0"/>
              <a:t>federal legislation in early 2017 </a:t>
            </a:r>
            <a:endParaRPr lang="en-US" dirty="0" smtClean="0"/>
          </a:p>
          <a:p>
            <a:pPr lvl="3"/>
            <a:endParaRPr lang="en-US" dirty="0" smtClean="0"/>
          </a:p>
          <a:p>
            <a:pPr lvl="3"/>
            <a:r>
              <a:rPr lang="en-US" dirty="0" smtClean="0"/>
              <a:t>Will </a:t>
            </a:r>
            <a:r>
              <a:rPr lang="en-US" dirty="0"/>
              <a:t>impact pharmacists and veterinarians who compound using FDA-approved drug products and bulk drug </a:t>
            </a:r>
            <a:r>
              <a:rPr lang="en-US" dirty="0" smtClean="0"/>
              <a:t>substances</a:t>
            </a:r>
          </a:p>
          <a:p>
            <a:pPr lvl="3"/>
            <a:endParaRPr lang="en-US" dirty="0" smtClean="0"/>
          </a:p>
          <a:p>
            <a:pPr lvl="3"/>
            <a:r>
              <a:rPr lang="en-US" dirty="0" smtClean="0"/>
              <a:t>Will </a:t>
            </a:r>
            <a:r>
              <a:rPr lang="en-US" dirty="0"/>
              <a:t>impact ability to obtain, maintain, and dispense from office </a:t>
            </a:r>
            <a:r>
              <a:rPr lang="en-US" dirty="0" smtClean="0"/>
              <a:t>stock</a:t>
            </a:r>
          </a:p>
          <a:p>
            <a:pPr lvl="2"/>
            <a:endParaRPr lang="en-US" dirty="0" smtClean="0"/>
          </a:p>
          <a:p>
            <a:pPr lvl="2"/>
            <a:r>
              <a:rPr lang="en-US" dirty="0" smtClean="0"/>
              <a:t>FDA’s </a:t>
            </a:r>
            <a:r>
              <a:rPr lang="en-US" dirty="0"/>
              <a:t>draft Guidance for Industry #230</a:t>
            </a:r>
          </a:p>
          <a:p>
            <a:pPr lvl="1"/>
            <a:endParaRPr lang="en-US" b="1" dirty="0" smtClean="0"/>
          </a:p>
          <a:p>
            <a:pPr lvl="1"/>
            <a:endParaRPr lang="en-US" sz="1100" b="1" dirty="0"/>
          </a:p>
          <a:p>
            <a:pPr lvl="1"/>
            <a:endParaRPr lang="en-US" dirty="0"/>
          </a:p>
        </p:txBody>
      </p:sp>
    </p:spTree>
    <p:extLst>
      <p:ext uri="{BB962C8B-B14F-4D97-AF65-F5344CB8AC3E}">
        <p14:creationId xmlns:p14="http://schemas.microsoft.com/office/powerpoint/2010/main" val="3596300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295400"/>
            <a:ext cx="8534400" cy="5334000"/>
          </a:xfrm>
        </p:spPr>
        <p:txBody>
          <a:bodyPr>
            <a:normAutofit fontScale="70000" lnSpcReduction="20000"/>
          </a:bodyPr>
          <a:lstStyle/>
          <a:p>
            <a:r>
              <a:rPr lang="en-US" sz="3500" dirty="0" smtClean="0"/>
              <a:t>Important non-HEA issues for 115</a:t>
            </a:r>
            <a:r>
              <a:rPr lang="en-US" sz="3500" baseline="30000" dirty="0" smtClean="0"/>
              <a:t>th</a:t>
            </a:r>
            <a:r>
              <a:rPr lang="en-US" sz="3500" dirty="0" smtClean="0"/>
              <a:t> Congress</a:t>
            </a:r>
          </a:p>
          <a:p>
            <a:r>
              <a:rPr lang="en-US" b="1" dirty="0" smtClean="0"/>
              <a:t>Farm Bill 2018</a:t>
            </a:r>
          </a:p>
          <a:p>
            <a:pPr marL="461963" lvl="1"/>
            <a:r>
              <a:rPr lang="en-US" b="1" dirty="0" smtClean="0"/>
              <a:t>Ag </a:t>
            </a:r>
            <a:r>
              <a:rPr lang="en-US" b="1" dirty="0"/>
              <a:t>research community draft proposal </a:t>
            </a:r>
            <a:r>
              <a:rPr lang="en-US" b="1" dirty="0" smtClean="0"/>
              <a:t>to streamline USDA’s science leadership</a:t>
            </a:r>
            <a:r>
              <a:rPr lang="en-US" dirty="0" smtClean="0"/>
              <a:t> </a:t>
            </a:r>
          </a:p>
          <a:p>
            <a:pPr marL="574675" lvl="2" indent="-117475"/>
            <a:r>
              <a:rPr lang="en-US" sz="2400" dirty="0" smtClean="0"/>
              <a:t>NIFA </a:t>
            </a:r>
            <a:r>
              <a:rPr lang="en-US" sz="2400" dirty="0"/>
              <a:t>Director </a:t>
            </a:r>
            <a:r>
              <a:rPr lang="en-US" sz="2400" dirty="0" smtClean="0"/>
              <a:t>(combine Director </a:t>
            </a:r>
            <a:r>
              <a:rPr lang="en-US" sz="2400" dirty="0"/>
              <a:t>of NIFA </a:t>
            </a:r>
            <a:r>
              <a:rPr lang="en-US" sz="2400" dirty="0" smtClean="0"/>
              <a:t>&amp; REE Undersecretary) to: </a:t>
            </a:r>
            <a:r>
              <a:rPr lang="en-US" sz="2400" dirty="0"/>
              <a:t>1) Report directly to </a:t>
            </a:r>
            <a:r>
              <a:rPr lang="en-US" sz="2400" dirty="0" smtClean="0"/>
              <a:t>Ag </a:t>
            </a:r>
            <a:r>
              <a:rPr lang="en-US" sz="2400" dirty="0"/>
              <a:t>Secretary; 2) Serve as USDA’s Chief Scientist; and 3) Oversee all USDA research </a:t>
            </a:r>
            <a:r>
              <a:rPr lang="en-US" sz="2400" dirty="0" smtClean="0"/>
              <a:t>activities. </a:t>
            </a:r>
            <a:r>
              <a:rPr lang="en-US" sz="2400" dirty="0"/>
              <a:t>Reporting to the </a:t>
            </a:r>
            <a:r>
              <a:rPr lang="en-US" sz="2400" dirty="0" smtClean="0"/>
              <a:t>Director: </a:t>
            </a:r>
            <a:r>
              <a:rPr lang="en-US" sz="2400" dirty="0"/>
              <a:t>AFRI Administrator (Extramural); ARS Administrator (Intramural); Education &amp; Extension Administrator; and Capacity Grants Administrator</a:t>
            </a:r>
            <a:r>
              <a:rPr lang="en-US" sz="2400" dirty="0" smtClean="0"/>
              <a:t>.</a:t>
            </a:r>
            <a:r>
              <a:rPr lang="en-US" sz="2400" i="1" dirty="0" smtClean="0"/>
              <a:t> </a:t>
            </a:r>
          </a:p>
          <a:p>
            <a:pPr marL="574675" lvl="2" indent="-117475"/>
            <a:r>
              <a:rPr lang="en-US" sz="2400" dirty="0" smtClean="0"/>
              <a:t>Chief Economist: </a:t>
            </a:r>
            <a:r>
              <a:rPr lang="en-US" sz="2400" dirty="0"/>
              <a:t>1) Report directly to </a:t>
            </a:r>
            <a:r>
              <a:rPr lang="en-US" sz="2400" dirty="0" smtClean="0"/>
              <a:t>Ag </a:t>
            </a:r>
            <a:r>
              <a:rPr lang="en-US" sz="2400" dirty="0"/>
              <a:t>Secretary; 2) Oversee ERS and NASS, to improve the quantity and quality of USDA Research. </a:t>
            </a:r>
            <a:endParaRPr lang="en-US" sz="2400" dirty="0" smtClean="0"/>
          </a:p>
          <a:p>
            <a:pPr marL="574675" lvl="2" indent="-117475"/>
            <a:r>
              <a:rPr lang="en-US" sz="2400" dirty="0" smtClean="0"/>
              <a:t>Seek authorization </a:t>
            </a:r>
            <a:r>
              <a:rPr lang="en-US" sz="2400" dirty="0"/>
              <a:t>of $1.4-B </a:t>
            </a:r>
            <a:r>
              <a:rPr lang="en-US" sz="2400" dirty="0" smtClean="0"/>
              <a:t>(adjusted annually </a:t>
            </a:r>
            <a:r>
              <a:rPr lang="en-US" sz="2400" dirty="0"/>
              <a:t>for </a:t>
            </a:r>
            <a:r>
              <a:rPr lang="en-US" sz="2400" dirty="0" smtClean="0"/>
              <a:t>inflation). Research $ from discretionary </a:t>
            </a:r>
            <a:r>
              <a:rPr lang="en-US" sz="2400" dirty="0"/>
              <a:t>and mandatory accounts. </a:t>
            </a:r>
            <a:r>
              <a:rPr lang="en-US" sz="2400" dirty="0" smtClean="0"/>
              <a:t>The </a:t>
            </a:r>
            <a:r>
              <a:rPr lang="en-US" sz="2400" dirty="0"/>
              <a:t>first $750-M for AFRI would come from discretionary </a:t>
            </a:r>
            <a:r>
              <a:rPr lang="en-US" sz="2400" dirty="0" smtClean="0"/>
              <a:t>funding; all </a:t>
            </a:r>
            <a:r>
              <a:rPr lang="en-US" sz="2400" dirty="0"/>
              <a:t>additional funding (up to the authorized level) would come from the mandatory budget. </a:t>
            </a:r>
            <a:endParaRPr lang="en-US" sz="2400" dirty="0" smtClean="0"/>
          </a:p>
          <a:p>
            <a:pPr marL="574675" lvl="2" indent="-117475"/>
            <a:r>
              <a:rPr lang="en-US" sz="2400" dirty="0" smtClean="0"/>
              <a:t>Improve </a:t>
            </a:r>
            <a:r>
              <a:rPr lang="en-US" sz="2400" dirty="0"/>
              <a:t>the AFRI RFP and peer review </a:t>
            </a:r>
            <a:r>
              <a:rPr lang="en-US" sz="2400" dirty="0" smtClean="0"/>
              <a:t>process. </a:t>
            </a:r>
          </a:p>
          <a:p>
            <a:pPr marL="574675" lvl="2" indent="-117475"/>
            <a:r>
              <a:rPr lang="en-US" sz="2400" dirty="0" smtClean="0"/>
              <a:t>Equalize </a:t>
            </a:r>
            <a:r>
              <a:rPr lang="en-US" sz="2400" dirty="0"/>
              <a:t>indirect cost rates with other federal science programs to enable broader participation and sustainably address infrastructural issues. </a:t>
            </a:r>
            <a:endParaRPr lang="en-US" sz="2400" dirty="0" smtClean="0"/>
          </a:p>
          <a:p>
            <a:pPr marL="574675" lvl="2" indent="-117475"/>
            <a:r>
              <a:rPr lang="en-US" sz="2400" dirty="0" smtClean="0"/>
              <a:t>Eliminate </a:t>
            </a:r>
            <a:r>
              <a:rPr lang="en-US" sz="2400" dirty="0"/>
              <a:t>matching requirements for non-land grant </a:t>
            </a:r>
            <a:r>
              <a:rPr lang="en-US" sz="2400" dirty="0" smtClean="0"/>
              <a:t>institutions. </a:t>
            </a:r>
          </a:p>
          <a:p>
            <a:pPr marL="574675" lvl="2" indent="-117475"/>
            <a:r>
              <a:rPr lang="en-US" sz="2400" dirty="0" smtClean="0"/>
              <a:t>Encourage </a:t>
            </a:r>
            <a:r>
              <a:rPr lang="en-US" sz="2400" dirty="0"/>
              <a:t>public/private research collaboration with guidelines to ensure public availability of intellectual property. </a:t>
            </a:r>
          </a:p>
          <a:p>
            <a:pPr marL="452438" lvl="1"/>
            <a:r>
              <a:rPr lang="en-US" b="1" dirty="0" smtClean="0"/>
              <a:t>Commodity and Ag stakeholders </a:t>
            </a:r>
            <a:r>
              <a:rPr lang="en-US" b="1" dirty="0"/>
              <a:t>draft proposal </a:t>
            </a:r>
            <a:r>
              <a:rPr lang="en-US" b="1" dirty="0" smtClean="0"/>
              <a:t>may </a:t>
            </a:r>
            <a:r>
              <a:rPr lang="en-US" b="1" dirty="0"/>
              <a:t>seek mandatory funds of the Commodity Credit Corp for:</a:t>
            </a:r>
            <a:r>
              <a:rPr lang="en-US" dirty="0"/>
              <a:t> 1) NAHLN; 2) a </a:t>
            </a:r>
            <a:r>
              <a:rPr lang="en-US" u="sng" dirty="0"/>
              <a:t>new</a:t>
            </a:r>
            <a:r>
              <a:rPr lang="en-US" dirty="0"/>
              <a:t> National Vaccine Bank to include </a:t>
            </a:r>
            <a:r>
              <a:rPr lang="en-US" dirty="0" smtClean="0"/>
              <a:t>FMD; </a:t>
            </a:r>
            <a:r>
              <a:rPr lang="en-US" dirty="0"/>
              <a:t>and </a:t>
            </a:r>
            <a:r>
              <a:rPr lang="en-US" dirty="0" smtClean="0"/>
              <a:t>3) a </a:t>
            </a:r>
            <a:r>
              <a:rPr lang="en-US" u="sng" dirty="0" smtClean="0"/>
              <a:t>new</a:t>
            </a:r>
            <a:r>
              <a:rPr lang="en-US" dirty="0" smtClean="0"/>
              <a:t> Animal </a:t>
            </a:r>
            <a:r>
              <a:rPr lang="en-US" dirty="0"/>
              <a:t>Disease and Disaster Prevention </a:t>
            </a:r>
            <a:r>
              <a:rPr lang="en-US" dirty="0" smtClean="0"/>
              <a:t>Program to support </a:t>
            </a:r>
            <a:r>
              <a:rPr lang="en-US" dirty="0"/>
              <a:t>activities to prevent, detect, and mitigate animal pests and diseases</a:t>
            </a:r>
            <a:r>
              <a:rPr lang="en-US" dirty="0" smtClean="0"/>
              <a:t>.</a:t>
            </a:r>
          </a:p>
          <a:p>
            <a:pPr marL="452438" lvl="1"/>
            <a:r>
              <a:rPr lang="en-US" b="1" dirty="0" smtClean="0"/>
              <a:t>APLU</a:t>
            </a:r>
            <a:r>
              <a:rPr lang="en-US" dirty="0" smtClean="0"/>
              <a:t> may seek to condense budget lines and address $8.4-B in infrastructure needs</a:t>
            </a:r>
            <a:endParaRPr lang="en-US" b="1" dirty="0"/>
          </a:p>
        </p:txBody>
      </p:sp>
    </p:spTree>
    <p:extLst>
      <p:ext uri="{BB962C8B-B14F-4D97-AF65-F5344CB8AC3E}">
        <p14:creationId xmlns:p14="http://schemas.microsoft.com/office/powerpoint/2010/main" val="2805131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295400"/>
            <a:ext cx="8534400" cy="5334000"/>
          </a:xfrm>
        </p:spPr>
        <p:txBody>
          <a:bodyPr>
            <a:normAutofit/>
          </a:bodyPr>
          <a:lstStyle/>
          <a:p>
            <a:r>
              <a:rPr lang="en-US" sz="3500" dirty="0" smtClean="0"/>
              <a:t>Important non-HEA issues for 115</a:t>
            </a:r>
            <a:r>
              <a:rPr lang="en-US" sz="3500" baseline="30000" dirty="0" smtClean="0"/>
              <a:t>th</a:t>
            </a:r>
            <a:r>
              <a:rPr lang="en-US" sz="3500" dirty="0" smtClean="0"/>
              <a:t> Congress</a:t>
            </a:r>
          </a:p>
          <a:p>
            <a:pPr marL="457200" lvl="1" indent="0">
              <a:buNone/>
            </a:pPr>
            <a:endParaRPr lang="en-US" sz="1100" b="1" dirty="0" smtClean="0"/>
          </a:p>
          <a:p>
            <a:pPr lvl="1"/>
            <a:r>
              <a:rPr lang="en-US" b="1" dirty="0" smtClean="0"/>
              <a:t>Appropriations priorities – unchanged from previous years</a:t>
            </a:r>
          </a:p>
          <a:p>
            <a:pPr lvl="2"/>
            <a:r>
              <a:rPr lang="en-US" dirty="0" smtClean="0"/>
              <a:t>NIH</a:t>
            </a:r>
          </a:p>
          <a:p>
            <a:pPr lvl="2"/>
            <a:r>
              <a:rPr lang="en-US" dirty="0"/>
              <a:t>Antimicrobial resistance - CARB initiative  </a:t>
            </a:r>
          </a:p>
          <a:p>
            <a:pPr lvl="2"/>
            <a:r>
              <a:rPr lang="en-US" dirty="0" smtClean="0"/>
              <a:t>USDA REE – 1433, VMLRP, VSGP, FADI, AFRI, etc.</a:t>
            </a:r>
          </a:p>
          <a:p>
            <a:pPr lvl="2"/>
            <a:r>
              <a:rPr lang="en-US" dirty="0" smtClean="0"/>
              <a:t>USDA ARS, APHIS, NAHLN, etc.</a:t>
            </a:r>
          </a:p>
          <a:p>
            <a:pPr lvl="2"/>
            <a:r>
              <a:rPr lang="en-US" dirty="0" smtClean="0"/>
              <a:t>FDA CVM – NARMS</a:t>
            </a:r>
          </a:p>
          <a:p>
            <a:pPr lvl="2"/>
            <a:r>
              <a:rPr lang="en-US" dirty="0" smtClean="0"/>
              <a:t>NBAF – workforce readiness / training / education</a:t>
            </a:r>
          </a:p>
          <a:p>
            <a:pPr lvl="2"/>
            <a:endParaRPr lang="en-US" sz="1100" dirty="0"/>
          </a:p>
          <a:p>
            <a:pPr lvl="1"/>
            <a:r>
              <a:rPr lang="en-US" b="1" dirty="0" smtClean="0"/>
              <a:t>Overall Tax Reform</a:t>
            </a:r>
          </a:p>
          <a:p>
            <a:pPr lvl="2"/>
            <a:r>
              <a:rPr lang="en-US" dirty="0" smtClean="0"/>
              <a:t>VMLRP exemption from withholding taxes</a:t>
            </a:r>
          </a:p>
          <a:p>
            <a:pPr lvl="2"/>
            <a:r>
              <a:rPr lang="en-US" dirty="0"/>
              <a:t>E</a:t>
            </a:r>
            <a:r>
              <a:rPr lang="en-US" dirty="0" smtClean="0"/>
              <a:t>xclusion for employer-provided </a:t>
            </a:r>
            <a:r>
              <a:rPr lang="en-US" dirty="0" err="1" smtClean="0"/>
              <a:t>ed</a:t>
            </a:r>
            <a:r>
              <a:rPr lang="en-US" dirty="0" smtClean="0"/>
              <a:t> assistance to include payments of </a:t>
            </a:r>
            <a:r>
              <a:rPr lang="en-US" dirty="0" err="1" smtClean="0"/>
              <a:t>ed</a:t>
            </a:r>
            <a:r>
              <a:rPr lang="en-US" dirty="0" smtClean="0"/>
              <a:t> loans paid to either an employee or a lender</a:t>
            </a:r>
          </a:p>
          <a:p>
            <a:pPr lvl="2"/>
            <a:r>
              <a:rPr lang="en-US" dirty="0" smtClean="0"/>
              <a:t>Student Loan Interest Deduction</a:t>
            </a:r>
          </a:p>
          <a:p>
            <a:pPr lvl="1"/>
            <a:endParaRPr lang="en-US" dirty="0"/>
          </a:p>
        </p:txBody>
      </p:sp>
    </p:spTree>
    <p:extLst>
      <p:ext uri="{BB962C8B-B14F-4D97-AF65-F5344CB8AC3E}">
        <p14:creationId xmlns:p14="http://schemas.microsoft.com/office/powerpoint/2010/main" val="1451154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 y="1825624"/>
            <a:ext cx="8305800" cy="4727575"/>
          </a:xfrm>
        </p:spPr>
        <p:txBody>
          <a:bodyPr>
            <a:normAutofit/>
          </a:bodyPr>
          <a:lstStyle/>
          <a:p>
            <a:r>
              <a:rPr lang="en-US" sz="3600" dirty="0" smtClean="0"/>
              <a:t>Presidential politics - year of the outsider</a:t>
            </a:r>
          </a:p>
          <a:p>
            <a:r>
              <a:rPr lang="en-US" sz="3600" dirty="0" smtClean="0"/>
              <a:t>Populist positions vs. liberal/conservative</a:t>
            </a:r>
          </a:p>
          <a:p>
            <a:r>
              <a:rPr lang="en-US" sz="3600" dirty="0" smtClean="0"/>
              <a:t>Very little turnover despite unpopularity</a:t>
            </a:r>
          </a:p>
          <a:p>
            <a:r>
              <a:rPr lang="en-US" sz="3600" dirty="0" smtClean="0"/>
              <a:t>Congested legislative calendar </a:t>
            </a:r>
          </a:p>
          <a:p>
            <a:r>
              <a:rPr lang="en-US" sz="3600" dirty="0"/>
              <a:t>Confirmation hearings and new </a:t>
            </a:r>
            <a:r>
              <a:rPr lang="en-US" sz="3600" dirty="0" smtClean="0"/>
              <a:t>team</a:t>
            </a:r>
          </a:p>
          <a:p>
            <a:r>
              <a:rPr lang="en-US" sz="3600" dirty="0" smtClean="0"/>
              <a:t>FFYs 2017 and 2018 appropriations</a:t>
            </a:r>
          </a:p>
          <a:p>
            <a:pPr lvl="1"/>
            <a:r>
              <a:rPr lang="en-US" sz="3200" dirty="0" smtClean="0"/>
              <a:t>Debt ceiling and sequestration</a:t>
            </a:r>
            <a:endParaRPr lang="en-US" sz="3200" dirty="0"/>
          </a:p>
        </p:txBody>
      </p:sp>
    </p:spTree>
    <p:extLst>
      <p:ext uri="{BB962C8B-B14F-4D97-AF65-F5344CB8AC3E}">
        <p14:creationId xmlns:p14="http://schemas.microsoft.com/office/powerpoint/2010/main" val="790560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 y="1295400"/>
            <a:ext cx="8134350" cy="5334000"/>
          </a:xfrm>
        </p:spPr>
        <p:txBody>
          <a:bodyPr>
            <a:normAutofit fontScale="92500" lnSpcReduction="20000"/>
          </a:bodyPr>
          <a:lstStyle/>
          <a:p>
            <a:r>
              <a:rPr lang="en-US" sz="4000" b="1" dirty="0" smtClean="0"/>
              <a:t>Pres. Elect Donald Trump,</a:t>
            </a:r>
            <a:br>
              <a:rPr lang="en-US" sz="4000" b="1" dirty="0" smtClean="0"/>
            </a:br>
            <a:r>
              <a:rPr lang="en-US" sz="4000" dirty="0" smtClean="0"/>
              <a:t>"If borrowers work hard</a:t>
            </a:r>
            <a:br>
              <a:rPr lang="en-US" sz="4000" dirty="0" smtClean="0"/>
            </a:br>
            <a:r>
              <a:rPr lang="en-US" sz="4000" dirty="0" smtClean="0"/>
              <a:t>and make their payments </a:t>
            </a:r>
            <a:br>
              <a:rPr lang="en-US" sz="4000" dirty="0" smtClean="0"/>
            </a:br>
            <a:r>
              <a:rPr lang="en-US" sz="4000" dirty="0" smtClean="0"/>
              <a:t>for 15 years, we'll let them </a:t>
            </a:r>
            <a:br>
              <a:rPr lang="en-US" sz="4000" dirty="0" smtClean="0"/>
            </a:br>
            <a:r>
              <a:rPr lang="en-US" sz="4000" dirty="0" smtClean="0"/>
              <a:t>get on with their lives." </a:t>
            </a:r>
            <a:br>
              <a:rPr lang="en-US" sz="4000" dirty="0" smtClean="0"/>
            </a:br>
            <a:r>
              <a:rPr lang="en-US" sz="4000" dirty="0" smtClean="0"/>
              <a:t>Oct. ’16 </a:t>
            </a:r>
          </a:p>
          <a:p>
            <a:r>
              <a:rPr lang="en-US" sz="4000" dirty="0" smtClean="0"/>
              <a:t>Trump received more </a:t>
            </a:r>
            <a:r>
              <a:rPr lang="en-US" sz="4000" dirty="0"/>
              <a:t>questions </a:t>
            </a:r>
            <a:r>
              <a:rPr lang="en-US" sz="4000" dirty="0" smtClean="0"/>
              <a:t/>
            </a:r>
            <a:br>
              <a:rPr lang="en-US" sz="4000" dirty="0" smtClean="0"/>
            </a:br>
            <a:r>
              <a:rPr lang="en-US" sz="4000" dirty="0" smtClean="0"/>
              <a:t>about student </a:t>
            </a:r>
            <a:r>
              <a:rPr lang="en-US" sz="4000" dirty="0"/>
              <a:t>debt </a:t>
            </a:r>
            <a:r>
              <a:rPr lang="en-US" sz="4000" dirty="0" smtClean="0"/>
              <a:t>than any</a:t>
            </a:r>
            <a:br>
              <a:rPr lang="en-US" sz="4000" dirty="0" smtClean="0"/>
            </a:br>
            <a:r>
              <a:rPr lang="en-US" sz="4000" dirty="0" smtClean="0"/>
              <a:t>other </a:t>
            </a:r>
            <a:r>
              <a:rPr lang="en-US" sz="4000" dirty="0"/>
              <a:t>issue besides defense.</a:t>
            </a:r>
            <a:endParaRPr lang="en-US" sz="4000" b="1" dirty="0" smtClean="0"/>
          </a:p>
          <a:p>
            <a:r>
              <a:rPr lang="en-US" sz="4000" b="1" dirty="0" smtClean="0"/>
              <a:t>Nominated Ed Sec. Betsy </a:t>
            </a:r>
            <a:r>
              <a:rPr lang="en-US" sz="4000" b="1" dirty="0" err="1" smtClean="0"/>
              <a:t>DeVos</a:t>
            </a:r>
            <a:r>
              <a:rPr lang="en-US" sz="4000" b="1" dirty="0" smtClean="0"/>
              <a:t> </a:t>
            </a:r>
            <a:r>
              <a:rPr lang="en-US" sz="4000" dirty="0" smtClean="0"/>
              <a:t>has a sparse record on postsecondary education issues</a:t>
            </a:r>
            <a:endParaRPr lang="en-US" sz="4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5034" y="1295400"/>
            <a:ext cx="282238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51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82" y="-30126"/>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pPr marL="0" indent="0">
              <a:buNone/>
            </a:pPr>
            <a:r>
              <a:rPr lang="en-US" sz="3600" dirty="0" smtClean="0"/>
              <a:t>115</a:t>
            </a:r>
            <a:r>
              <a:rPr lang="en-US" sz="3600" baseline="30000" dirty="0" smtClean="0"/>
              <a:t>th</a:t>
            </a:r>
            <a:r>
              <a:rPr lang="en-US" sz="3600" dirty="0" smtClean="0"/>
              <a:t> Senate Majority Leadership</a:t>
            </a:r>
          </a:p>
          <a:p>
            <a:pPr marL="457200" lvl="1" indent="0">
              <a:buNone/>
            </a:pPr>
            <a:endParaRPr lang="en-US" dirty="0" smtClean="0"/>
          </a:p>
          <a:p>
            <a:pPr lvl="2"/>
            <a:endParaRPr lang="en-US" dirty="0" smtClean="0"/>
          </a:p>
          <a:p>
            <a:pPr lvl="1"/>
            <a:endParaRPr lang="en-US" dirty="0"/>
          </a:p>
        </p:txBody>
      </p:sp>
      <p:pic>
        <p:nvPicPr>
          <p:cNvPr id="6"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4770" y="2133600"/>
            <a:ext cx="2157799" cy="29569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69061" y="2168083"/>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56672" y="2188462"/>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37233" y="2222391"/>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3397686" y="4191000"/>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2"/>
          <p:cNvSpPr txBox="1">
            <a:spLocks noChangeArrowheads="1"/>
          </p:cNvSpPr>
          <p:nvPr/>
        </p:nvSpPr>
        <p:spPr bwMode="auto">
          <a:xfrm>
            <a:off x="304801" y="5183188"/>
            <a:ext cx="2187768"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marL="228600" indent="-228600" algn="ctr">
              <a:buAutoNum type="arabicPeriod"/>
              <a:defRPr/>
            </a:pPr>
            <a:r>
              <a:rPr lang="en-US" altLang="en-US" sz="1100" b="1" dirty="0" smtClean="0">
                <a:latin typeface="+mj-lt"/>
              </a:rPr>
              <a:t>Mitch  McConnell (KY)</a:t>
            </a:r>
          </a:p>
          <a:p>
            <a:pPr algn="ctr">
              <a:defRPr/>
            </a:pPr>
            <a:r>
              <a:rPr lang="en-US" altLang="en-US" sz="1100" dirty="0" smtClean="0">
                <a:latin typeface="+mj-lt"/>
              </a:rPr>
              <a:t>Leader</a:t>
            </a:r>
            <a:endParaRPr lang="en-US" altLang="en-US" sz="1100" dirty="0" smtClean="0"/>
          </a:p>
        </p:txBody>
      </p:sp>
      <p:sp>
        <p:nvSpPr>
          <p:cNvPr id="13" name="TextBox 22"/>
          <p:cNvSpPr txBox="1">
            <a:spLocks noChangeArrowheads="1"/>
          </p:cNvSpPr>
          <p:nvPr/>
        </p:nvSpPr>
        <p:spPr bwMode="auto">
          <a:xfrm>
            <a:off x="2656627" y="3481388"/>
            <a:ext cx="1762974" cy="43180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2.  John  </a:t>
            </a:r>
            <a:r>
              <a:rPr lang="en-US" altLang="en-US" sz="1100" b="1" dirty="0" err="1" smtClean="0">
                <a:latin typeface="+mj-lt"/>
              </a:rPr>
              <a:t>Cornyn</a:t>
            </a:r>
            <a:r>
              <a:rPr lang="en-US" altLang="en-US" sz="1100" b="1" dirty="0" smtClean="0">
                <a:latin typeface="+mj-lt"/>
              </a:rPr>
              <a:t> (TX)</a:t>
            </a:r>
            <a:endParaRPr lang="en-US" altLang="en-US" sz="1100" dirty="0" smtClean="0"/>
          </a:p>
          <a:p>
            <a:pPr algn="ctr">
              <a:defRPr/>
            </a:pPr>
            <a:r>
              <a:rPr lang="en-US" altLang="en-US" sz="1100" dirty="0" smtClean="0"/>
              <a:t>Republican Whip</a:t>
            </a:r>
          </a:p>
        </p:txBody>
      </p:sp>
      <p:sp>
        <p:nvSpPr>
          <p:cNvPr id="14" name="TextBox 53"/>
          <p:cNvSpPr txBox="1">
            <a:spLocks noChangeArrowheads="1"/>
          </p:cNvSpPr>
          <p:nvPr/>
        </p:nvSpPr>
        <p:spPr bwMode="auto">
          <a:xfrm>
            <a:off x="4648200" y="3467913"/>
            <a:ext cx="19812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3. John Thune (SD)</a:t>
            </a:r>
          </a:p>
          <a:p>
            <a:pPr algn="ctr">
              <a:defRPr/>
            </a:pPr>
            <a:r>
              <a:rPr lang="en-US" altLang="en-US" sz="1100" dirty="0" smtClean="0"/>
              <a:t>Republican Conference Chair</a:t>
            </a:r>
          </a:p>
        </p:txBody>
      </p:sp>
      <p:sp>
        <p:nvSpPr>
          <p:cNvPr id="16" name="TextBox 54"/>
          <p:cNvSpPr txBox="1">
            <a:spLocks noChangeArrowheads="1"/>
          </p:cNvSpPr>
          <p:nvPr/>
        </p:nvSpPr>
        <p:spPr bwMode="auto">
          <a:xfrm>
            <a:off x="6758117" y="3467119"/>
            <a:ext cx="1992313"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4. John Barrasso (WY)</a:t>
            </a:r>
          </a:p>
          <a:p>
            <a:pPr algn="ctr">
              <a:defRPr/>
            </a:pPr>
            <a:r>
              <a:rPr lang="en-US" altLang="en-US" sz="1100" dirty="0" smtClean="0"/>
              <a:t>Policy Committee Chair</a:t>
            </a:r>
          </a:p>
        </p:txBody>
      </p:sp>
      <p:sp>
        <p:nvSpPr>
          <p:cNvPr id="17" name="TextBox 54"/>
          <p:cNvSpPr txBox="1">
            <a:spLocks noChangeArrowheads="1"/>
          </p:cNvSpPr>
          <p:nvPr/>
        </p:nvSpPr>
        <p:spPr bwMode="auto">
          <a:xfrm>
            <a:off x="2743200" y="5430838"/>
            <a:ext cx="2389483"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5. Roy Blunt (MO)</a:t>
            </a:r>
          </a:p>
          <a:p>
            <a:pPr algn="ctr">
              <a:defRPr/>
            </a:pPr>
            <a:r>
              <a:rPr lang="en-US" sz="1100" dirty="0"/>
              <a:t>Republican Conference </a:t>
            </a:r>
            <a:r>
              <a:rPr lang="en-US" sz="1100" dirty="0" smtClean="0"/>
              <a:t>Vice Chair</a:t>
            </a:r>
            <a:endParaRPr lang="en-US" sz="1100" dirty="0"/>
          </a:p>
        </p:txBody>
      </p:sp>
      <p:pic>
        <p:nvPicPr>
          <p:cNvPr id="15" name="Picture 2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23919" y="4191000"/>
            <a:ext cx="834080"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54"/>
          <p:cNvSpPr txBox="1">
            <a:spLocks noChangeArrowheads="1"/>
          </p:cNvSpPr>
          <p:nvPr/>
        </p:nvSpPr>
        <p:spPr bwMode="auto">
          <a:xfrm>
            <a:off x="5285083" y="5430838"/>
            <a:ext cx="2389483" cy="6001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6. Cory  Gardner (CO)</a:t>
            </a:r>
          </a:p>
          <a:p>
            <a:pPr algn="ctr">
              <a:defRPr/>
            </a:pPr>
            <a:r>
              <a:rPr lang="en-US" sz="1100" dirty="0"/>
              <a:t>National Republican Senatorial </a:t>
            </a:r>
            <a:r>
              <a:rPr lang="en-US" sz="1100" dirty="0" smtClean="0"/>
              <a:t>Committee</a:t>
            </a:r>
            <a:r>
              <a:rPr lang="en-US" altLang="en-US" sz="1100" dirty="0" smtClean="0"/>
              <a:t> Chair</a:t>
            </a:r>
          </a:p>
        </p:txBody>
      </p:sp>
    </p:spTree>
    <p:extLst>
      <p:ext uri="{BB962C8B-B14F-4D97-AF65-F5344CB8AC3E}">
        <p14:creationId xmlns:p14="http://schemas.microsoft.com/office/powerpoint/2010/main" val="361262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82" y="-30126"/>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219200"/>
            <a:ext cx="8458200" cy="5257800"/>
          </a:xfrm>
        </p:spPr>
        <p:txBody>
          <a:bodyPr>
            <a:normAutofit/>
          </a:bodyPr>
          <a:lstStyle/>
          <a:p>
            <a:pPr marL="0" indent="0">
              <a:buNone/>
            </a:pPr>
            <a:r>
              <a:rPr lang="en-US" sz="3600" dirty="0" smtClean="0"/>
              <a:t>115</a:t>
            </a:r>
            <a:r>
              <a:rPr lang="en-US" sz="3600" baseline="30000" dirty="0" smtClean="0"/>
              <a:t>th</a:t>
            </a:r>
            <a:r>
              <a:rPr lang="en-US" sz="3600" dirty="0" smtClean="0"/>
              <a:t> Senate Minority Leadership</a:t>
            </a:r>
          </a:p>
          <a:p>
            <a:pPr marL="457200" lvl="1" indent="0">
              <a:buNone/>
            </a:pPr>
            <a:endParaRPr lang="en-US" dirty="0" smtClean="0"/>
          </a:p>
          <a:p>
            <a:pPr lvl="2"/>
            <a:endParaRPr lang="en-US" dirty="0" smtClean="0"/>
          </a:p>
          <a:p>
            <a:pPr lvl="1"/>
            <a:endParaRPr lang="en-US" dirty="0"/>
          </a:p>
        </p:txBody>
      </p:sp>
      <p:pic>
        <p:nvPicPr>
          <p:cNvPr id="6"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7459" y="1749053"/>
            <a:ext cx="1571342" cy="2153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86300" y="1887375"/>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85906" y="1855572"/>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14319" y="1834307"/>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7162800" y="1855572"/>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2"/>
          <p:cNvSpPr txBox="1">
            <a:spLocks noChangeArrowheads="1"/>
          </p:cNvSpPr>
          <p:nvPr/>
        </p:nvSpPr>
        <p:spPr bwMode="auto">
          <a:xfrm>
            <a:off x="91899" y="3902374"/>
            <a:ext cx="1902462"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1. Chuck  Schumer (NY)</a:t>
            </a:r>
          </a:p>
          <a:p>
            <a:pPr algn="ctr">
              <a:defRPr/>
            </a:pPr>
            <a:r>
              <a:rPr lang="en-US" altLang="en-US" sz="1100" dirty="0" smtClean="0"/>
              <a:t>Minority Leader</a:t>
            </a:r>
          </a:p>
        </p:txBody>
      </p:sp>
      <p:sp>
        <p:nvSpPr>
          <p:cNvPr id="13" name="TextBox 22"/>
          <p:cNvSpPr txBox="1">
            <a:spLocks noChangeArrowheads="1"/>
          </p:cNvSpPr>
          <p:nvPr/>
        </p:nvSpPr>
        <p:spPr bwMode="auto">
          <a:xfrm>
            <a:off x="1969598" y="3058728"/>
            <a:ext cx="1407641"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2. Dick Durbin (IL)</a:t>
            </a:r>
            <a:endParaRPr lang="en-US" altLang="en-US" sz="1100" dirty="0" smtClean="0"/>
          </a:p>
          <a:p>
            <a:pPr algn="ctr">
              <a:defRPr/>
            </a:pPr>
            <a:r>
              <a:rPr lang="en-US" altLang="en-US" sz="1100" dirty="0" smtClean="0"/>
              <a:t>Dem. Whip</a:t>
            </a:r>
          </a:p>
        </p:txBody>
      </p:sp>
      <p:sp>
        <p:nvSpPr>
          <p:cNvPr id="14" name="TextBox 53"/>
          <p:cNvSpPr txBox="1">
            <a:spLocks noChangeArrowheads="1"/>
          </p:cNvSpPr>
          <p:nvPr/>
        </p:nvSpPr>
        <p:spPr bwMode="auto">
          <a:xfrm>
            <a:off x="3449679" y="3030375"/>
            <a:ext cx="1410523"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3. Patty Murray (WA)</a:t>
            </a:r>
          </a:p>
          <a:p>
            <a:pPr algn="ctr">
              <a:defRPr/>
            </a:pPr>
            <a:r>
              <a:rPr lang="en-US" altLang="en-US" sz="1100" dirty="0" smtClean="0"/>
              <a:t>Asst. Dem. Leader</a:t>
            </a:r>
          </a:p>
        </p:txBody>
      </p:sp>
      <p:sp>
        <p:nvSpPr>
          <p:cNvPr id="16" name="TextBox 54"/>
          <p:cNvSpPr txBox="1">
            <a:spLocks noChangeArrowheads="1"/>
          </p:cNvSpPr>
          <p:nvPr/>
        </p:nvSpPr>
        <p:spPr bwMode="auto">
          <a:xfrm>
            <a:off x="4953000" y="2998572"/>
            <a:ext cx="1752600" cy="769441"/>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4. Debbie Stabenow (MI)</a:t>
            </a:r>
          </a:p>
          <a:p>
            <a:pPr algn="ctr">
              <a:defRPr/>
            </a:pPr>
            <a:r>
              <a:rPr lang="en-US" sz="1100" dirty="0" smtClean="0"/>
              <a:t>Chair, Dem. </a:t>
            </a:r>
            <a:r>
              <a:rPr lang="en-US" sz="1100" dirty="0"/>
              <a:t>Policy </a:t>
            </a:r>
            <a:r>
              <a:rPr lang="en-US" sz="1100" dirty="0" smtClean="0"/>
              <a:t>&amp; </a:t>
            </a:r>
            <a:r>
              <a:rPr lang="en-US" sz="1100" dirty="0"/>
              <a:t>Communications Committee </a:t>
            </a:r>
            <a:endParaRPr lang="en-US" altLang="en-US" sz="1100" dirty="0" smtClean="0"/>
          </a:p>
        </p:txBody>
      </p:sp>
      <p:sp>
        <p:nvSpPr>
          <p:cNvPr id="17" name="TextBox 54"/>
          <p:cNvSpPr txBox="1">
            <a:spLocks noChangeArrowheads="1"/>
          </p:cNvSpPr>
          <p:nvPr/>
        </p:nvSpPr>
        <p:spPr bwMode="auto">
          <a:xfrm>
            <a:off x="91899" y="5664200"/>
            <a:ext cx="18777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a:latin typeface="+mj-lt"/>
              </a:rPr>
              <a:t>6</a:t>
            </a:r>
            <a:r>
              <a:rPr lang="en-US" altLang="en-US" sz="1100" b="1" dirty="0" smtClean="0">
                <a:latin typeface="+mj-lt"/>
              </a:rPr>
              <a:t>. Mark Warner (VA)</a:t>
            </a:r>
            <a:endParaRPr lang="en-US" altLang="en-US" sz="1100" dirty="0"/>
          </a:p>
          <a:p>
            <a:pPr algn="ctr">
              <a:defRPr/>
            </a:pPr>
            <a:r>
              <a:rPr lang="en-US" sz="1100" dirty="0"/>
              <a:t>Vice Chair of the Conference</a:t>
            </a:r>
            <a:endParaRPr lang="en-US" altLang="en-US" sz="1100" dirty="0" smtClean="0">
              <a:latin typeface="+mj-lt"/>
            </a:endParaRPr>
          </a:p>
        </p:txBody>
      </p:sp>
      <p:pic>
        <p:nvPicPr>
          <p:cNvPr id="15" name="Picture 2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26089" y="4473873"/>
            <a:ext cx="834080"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54"/>
          <p:cNvSpPr txBox="1">
            <a:spLocks noChangeArrowheads="1"/>
          </p:cNvSpPr>
          <p:nvPr/>
        </p:nvSpPr>
        <p:spPr bwMode="auto">
          <a:xfrm>
            <a:off x="6934200" y="3048000"/>
            <a:ext cx="19050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a:latin typeface="+mj-lt"/>
              </a:rPr>
              <a:t>5</a:t>
            </a:r>
            <a:r>
              <a:rPr lang="en-US" altLang="en-US" sz="1100" b="1" dirty="0" smtClean="0">
                <a:latin typeface="+mj-lt"/>
              </a:rPr>
              <a:t>. Elizabeth  Warren (MA)</a:t>
            </a:r>
          </a:p>
          <a:p>
            <a:pPr algn="ctr">
              <a:defRPr/>
            </a:pPr>
            <a:r>
              <a:rPr lang="en-US" sz="1100" dirty="0"/>
              <a:t>Vice Chair of the Conference</a:t>
            </a:r>
            <a:endParaRPr lang="en-US" altLang="en-US" sz="1100" dirty="0" smtClean="0"/>
          </a:p>
        </p:txBody>
      </p:sp>
      <p:pic>
        <p:nvPicPr>
          <p:cNvPr id="19" name="Picture 27"/>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86299" y="3928955"/>
            <a:ext cx="834080"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54"/>
          <p:cNvSpPr txBox="1">
            <a:spLocks noChangeArrowheads="1"/>
          </p:cNvSpPr>
          <p:nvPr/>
        </p:nvSpPr>
        <p:spPr bwMode="auto">
          <a:xfrm>
            <a:off x="1676400" y="5105400"/>
            <a:ext cx="19050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7. Amy Klobuchar (MN)</a:t>
            </a:r>
            <a:endParaRPr lang="en-US" altLang="en-US" sz="1100" dirty="0"/>
          </a:p>
          <a:p>
            <a:pPr algn="ctr">
              <a:defRPr/>
            </a:pPr>
            <a:r>
              <a:rPr lang="en-US" sz="1100" dirty="0"/>
              <a:t>Chair of Steering Committee</a:t>
            </a:r>
            <a:endParaRPr lang="en-US" altLang="en-US" sz="1100" dirty="0" smtClean="0">
              <a:latin typeface="+mj-lt"/>
            </a:endParaRPr>
          </a:p>
        </p:txBody>
      </p:sp>
      <p:pic>
        <p:nvPicPr>
          <p:cNvPr id="21" name="Picture 27"/>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957682" y="4749343"/>
            <a:ext cx="834080"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54"/>
          <p:cNvSpPr txBox="1">
            <a:spLocks noChangeArrowheads="1"/>
          </p:cNvSpPr>
          <p:nvPr/>
        </p:nvSpPr>
        <p:spPr bwMode="auto">
          <a:xfrm>
            <a:off x="3479193" y="6019800"/>
            <a:ext cx="19050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8. Bernie Sanders (VT)</a:t>
            </a:r>
            <a:endParaRPr lang="en-US" altLang="en-US" sz="1100" dirty="0"/>
          </a:p>
          <a:p>
            <a:pPr algn="ctr">
              <a:defRPr/>
            </a:pPr>
            <a:r>
              <a:rPr lang="en-US" sz="1100" dirty="0"/>
              <a:t>Chair of Outreach </a:t>
            </a:r>
            <a:endParaRPr lang="en-US" altLang="en-US" sz="1100" dirty="0" smtClean="0">
              <a:latin typeface="+mj-lt"/>
            </a:endParaRPr>
          </a:p>
        </p:txBody>
      </p:sp>
      <p:pic>
        <p:nvPicPr>
          <p:cNvPr id="23" name="Picture 27"/>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5585015" y="3868040"/>
            <a:ext cx="834080"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7"/>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579840" y="4516849"/>
            <a:ext cx="834080"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54"/>
          <p:cNvSpPr txBox="1">
            <a:spLocks noChangeArrowheads="1"/>
          </p:cNvSpPr>
          <p:nvPr/>
        </p:nvSpPr>
        <p:spPr bwMode="auto">
          <a:xfrm>
            <a:off x="4953000" y="5105400"/>
            <a:ext cx="1905000" cy="769441"/>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9. Joe  Manchin (WV)</a:t>
            </a:r>
            <a:endParaRPr lang="en-US" altLang="en-US" sz="1100" dirty="0"/>
          </a:p>
          <a:p>
            <a:pPr algn="ctr">
              <a:defRPr/>
            </a:pPr>
            <a:r>
              <a:rPr lang="en-US" sz="1100" dirty="0"/>
              <a:t>Vice Chair of the </a:t>
            </a:r>
            <a:r>
              <a:rPr lang="en-US" sz="1100" dirty="0" smtClean="0"/>
              <a:t>Dem. </a:t>
            </a:r>
            <a:r>
              <a:rPr lang="en-US" sz="1100" dirty="0"/>
              <a:t>Policy </a:t>
            </a:r>
            <a:r>
              <a:rPr lang="en-US" sz="1100" dirty="0" smtClean="0"/>
              <a:t>&amp; </a:t>
            </a:r>
            <a:r>
              <a:rPr lang="en-US" sz="1100" dirty="0"/>
              <a:t>Communications Committee </a:t>
            </a:r>
            <a:endParaRPr lang="en-US" altLang="en-US" sz="1100" dirty="0" smtClean="0">
              <a:latin typeface="+mj-lt"/>
            </a:endParaRPr>
          </a:p>
        </p:txBody>
      </p:sp>
      <p:sp>
        <p:nvSpPr>
          <p:cNvPr id="26" name="TextBox 54"/>
          <p:cNvSpPr txBox="1">
            <a:spLocks noChangeArrowheads="1"/>
          </p:cNvSpPr>
          <p:nvPr/>
        </p:nvSpPr>
        <p:spPr bwMode="auto">
          <a:xfrm>
            <a:off x="6858000" y="5969913"/>
            <a:ext cx="19050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10. Tammy  Baldwin (WI)</a:t>
            </a:r>
            <a:endParaRPr lang="en-US" altLang="en-US" sz="1100" dirty="0"/>
          </a:p>
          <a:p>
            <a:pPr algn="ctr">
              <a:defRPr/>
            </a:pPr>
            <a:r>
              <a:rPr lang="en-US" sz="1100" dirty="0" smtClean="0"/>
              <a:t>Dem. </a:t>
            </a:r>
            <a:r>
              <a:rPr lang="en-US" sz="1100" dirty="0"/>
              <a:t>Conference Secretary</a:t>
            </a:r>
            <a:endParaRPr lang="en-US" altLang="en-US" sz="1100" dirty="0" smtClean="0">
              <a:latin typeface="+mj-lt"/>
            </a:endParaRPr>
          </a:p>
        </p:txBody>
      </p:sp>
    </p:spTree>
    <p:extLst>
      <p:ext uri="{BB962C8B-B14F-4D97-AF65-F5344CB8AC3E}">
        <p14:creationId xmlns:p14="http://schemas.microsoft.com/office/powerpoint/2010/main" val="3413314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82" y="-30126"/>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pPr marL="0" indent="0">
              <a:buNone/>
            </a:pPr>
            <a:r>
              <a:rPr lang="en-US" sz="3600" dirty="0" smtClean="0"/>
              <a:t>115</a:t>
            </a:r>
            <a:r>
              <a:rPr lang="en-US" sz="3600" baseline="30000" dirty="0" smtClean="0"/>
              <a:t>th</a:t>
            </a:r>
            <a:r>
              <a:rPr lang="en-US" sz="3600" dirty="0" smtClean="0"/>
              <a:t> House Majority Leadership</a:t>
            </a:r>
          </a:p>
          <a:p>
            <a:pPr marL="457200" lvl="1" indent="0">
              <a:buNone/>
            </a:pPr>
            <a:endParaRPr lang="en-US" dirty="0" smtClean="0"/>
          </a:p>
          <a:p>
            <a:pPr lvl="2"/>
            <a:endParaRPr lang="en-US" dirty="0" smtClean="0"/>
          </a:p>
          <a:p>
            <a:pPr lvl="1"/>
            <a:endParaRPr lang="en-US" dirty="0"/>
          </a:p>
        </p:txBody>
      </p:sp>
      <p:pic>
        <p:nvPicPr>
          <p:cNvPr id="6"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4770" y="2133600"/>
            <a:ext cx="2157799" cy="2956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69061" y="2168083"/>
            <a:ext cx="834081"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56672" y="2188462"/>
            <a:ext cx="834081"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37233" y="2222391"/>
            <a:ext cx="834081"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3397686" y="4191000"/>
            <a:ext cx="834081"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2"/>
          <p:cNvSpPr txBox="1">
            <a:spLocks noChangeArrowheads="1"/>
          </p:cNvSpPr>
          <p:nvPr/>
        </p:nvSpPr>
        <p:spPr bwMode="auto">
          <a:xfrm>
            <a:off x="304801" y="5183188"/>
            <a:ext cx="2187768" cy="43180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1. Paul Ryan (WI)</a:t>
            </a:r>
          </a:p>
          <a:p>
            <a:pPr algn="ctr">
              <a:defRPr/>
            </a:pPr>
            <a:r>
              <a:rPr lang="en-US" altLang="en-US" sz="1100" dirty="0" smtClean="0"/>
              <a:t>Speaker of the House</a:t>
            </a:r>
          </a:p>
        </p:txBody>
      </p:sp>
      <p:sp>
        <p:nvSpPr>
          <p:cNvPr id="13" name="TextBox 22"/>
          <p:cNvSpPr txBox="1">
            <a:spLocks noChangeArrowheads="1"/>
          </p:cNvSpPr>
          <p:nvPr/>
        </p:nvSpPr>
        <p:spPr bwMode="auto">
          <a:xfrm>
            <a:off x="2656626" y="3481388"/>
            <a:ext cx="1981201" cy="43180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2. Kevin McCarthy (CA</a:t>
            </a:r>
            <a:r>
              <a:rPr lang="en-US" altLang="en-US" sz="1100" dirty="0" smtClean="0"/>
              <a:t>)</a:t>
            </a:r>
          </a:p>
          <a:p>
            <a:pPr algn="ctr">
              <a:defRPr/>
            </a:pPr>
            <a:r>
              <a:rPr lang="en-US" altLang="en-US" sz="1100" dirty="0" smtClean="0"/>
              <a:t>Republican Leader</a:t>
            </a:r>
          </a:p>
        </p:txBody>
      </p:sp>
      <p:sp>
        <p:nvSpPr>
          <p:cNvPr id="14" name="TextBox 53"/>
          <p:cNvSpPr txBox="1">
            <a:spLocks noChangeArrowheads="1"/>
          </p:cNvSpPr>
          <p:nvPr/>
        </p:nvSpPr>
        <p:spPr bwMode="auto">
          <a:xfrm>
            <a:off x="4876800" y="3467913"/>
            <a:ext cx="1752600" cy="430212"/>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3. Steve </a:t>
            </a:r>
            <a:r>
              <a:rPr lang="en-US" altLang="en-US" sz="1100" b="1" dirty="0" err="1" smtClean="0">
                <a:latin typeface="+mj-lt"/>
              </a:rPr>
              <a:t>Scalise</a:t>
            </a:r>
            <a:r>
              <a:rPr lang="en-US" altLang="en-US" sz="1100" b="1" dirty="0" smtClean="0">
                <a:latin typeface="+mj-lt"/>
              </a:rPr>
              <a:t> (LA)</a:t>
            </a:r>
          </a:p>
          <a:p>
            <a:pPr algn="ctr">
              <a:defRPr/>
            </a:pPr>
            <a:r>
              <a:rPr lang="en-US" altLang="en-US" sz="1100" dirty="0" smtClean="0"/>
              <a:t>Republican Whip</a:t>
            </a:r>
          </a:p>
        </p:txBody>
      </p:sp>
      <p:sp>
        <p:nvSpPr>
          <p:cNvPr id="16" name="TextBox 54"/>
          <p:cNvSpPr txBox="1">
            <a:spLocks noChangeArrowheads="1"/>
          </p:cNvSpPr>
          <p:nvPr/>
        </p:nvSpPr>
        <p:spPr bwMode="auto">
          <a:xfrm>
            <a:off x="6758117" y="3467119"/>
            <a:ext cx="1992313" cy="43180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4. Patrick McHenry (NC)</a:t>
            </a:r>
          </a:p>
          <a:p>
            <a:pPr algn="ctr">
              <a:defRPr/>
            </a:pPr>
            <a:r>
              <a:rPr lang="en-US" altLang="en-US" sz="1100" dirty="0" smtClean="0"/>
              <a:t>Chief Deputy Whip</a:t>
            </a:r>
          </a:p>
        </p:txBody>
      </p:sp>
      <p:sp>
        <p:nvSpPr>
          <p:cNvPr id="17" name="TextBox 54"/>
          <p:cNvSpPr txBox="1">
            <a:spLocks noChangeArrowheads="1"/>
          </p:cNvSpPr>
          <p:nvPr/>
        </p:nvSpPr>
        <p:spPr bwMode="auto">
          <a:xfrm>
            <a:off x="2743200" y="5430838"/>
            <a:ext cx="2389483" cy="43180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5. Cathy </a:t>
            </a:r>
            <a:r>
              <a:rPr lang="en-US" altLang="en-US" sz="1100" b="1" dirty="0" err="1" smtClean="0">
                <a:latin typeface="+mj-lt"/>
              </a:rPr>
              <a:t>McMorris</a:t>
            </a:r>
            <a:r>
              <a:rPr lang="en-US" altLang="en-US" sz="1100" b="1" dirty="0" smtClean="0">
                <a:latin typeface="+mj-lt"/>
              </a:rPr>
              <a:t> Rogers (WA)</a:t>
            </a:r>
          </a:p>
          <a:p>
            <a:pPr algn="ctr">
              <a:defRPr/>
            </a:pPr>
            <a:r>
              <a:rPr lang="en-US" altLang="en-US" sz="1100" dirty="0" smtClean="0"/>
              <a:t>Caucus Vice-Chair</a:t>
            </a:r>
          </a:p>
        </p:txBody>
      </p:sp>
      <p:pic>
        <p:nvPicPr>
          <p:cNvPr id="15" name="Picture 2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23919" y="4191000"/>
            <a:ext cx="834081" cy="1142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54"/>
          <p:cNvSpPr txBox="1">
            <a:spLocks noChangeArrowheads="1"/>
          </p:cNvSpPr>
          <p:nvPr/>
        </p:nvSpPr>
        <p:spPr bwMode="auto">
          <a:xfrm>
            <a:off x="5285083" y="5430838"/>
            <a:ext cx="2389483"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6. Luke Messer (IN)</a:t>
            </a:r>
          </a:p>
          <a:p>
            <a:pPr algn="ctr">
              <a:defRPr/>
            </a:pPr>
            <a:r>
              <a:rPr lang="en-US" altLang="en-US" sz="1100" dirty="0" smtClean="0"/>
              <a:t>Policy Chair</a:t>
            </a:r>
          </a:p>
        </p:txBody>
      </p:sp>
    </p:spTree>
    <p:extLst>
      <p:ext uri="{BB962C8B-B14F-4D97-AF65-F5344CB8AC3E}">
        <p14:creationId xmlns:p14="http://schemas.microsoft.com/office/powerpoint/2010/main" val="370783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82" y="-30126"/>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pPr marL="0" indent="0">
              <a:buNone/>
            </a:pPr>
            <a:r>
              <a:rPr lang="en-US" sz="3600" dirty="0" smtClean="0"/>
              <a:t>115</a:t>
            </a:r>
            <a:r>
              <a:rPr lang="en-US" sz="3600" baseline="30000" dirty="0" smtClean="0"/>
              <a:t>th</a:t>
            </a:r>
            <a:r>
              <a:rPr lang="en-US" sz="3600" dirty="0" smtClean="0"/>
              <a:t> House Minority Leadership</a:t>
            </a:r>
          </a:p>
          <a:p>
            <a:pPr marL="457200" lvl="1" indent="0">
              <a:buNone/>
            </a:pPr>
            <a:endParaRPr lang="en-US" dirty="0" smtClean="0"/>
          </a:p>
          <a:p>
            <a:pPr lvl="2"/>
            <a:endParaRPr lang="en-US" dirty="0" smtClean="0"/>
          </a:p>
          <a:p>
            <a:pPr lvl="1"/>
            <a:endParaRPr lang="en-US" dirty="0"/>
          </a:p>
        </p:txBody>
      </p:sp>
      <p:pic>
        <p:nvPicPr>
          <p:cNvPr id="6" name="Picture 21" descr="https://www.nationaljournal.com/media/almanac/photos/P000197.jpg.2600x3467.t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2133600"/>
            <a:ext cx="2217738" cy="2956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3" descr="https://www.nationaljournal.com/media/almanac/photos/H000874.jpg.2600x3467.t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488" y="2217738"/>
            <a:ext cx="85725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5" descr="https://www.nationaljournal.com/media/almanac/photos/C000537.jpg.2600x3467.t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873" y="2149549"/>
            <a:ext cx="85725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7" descr="https://www.nationaljournal.com/media/almanac/photos/C001038.jpg.2600x3467.t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679" y="4395788"/>
            <a:ext cx="85725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7050" y="4364038"/>
            <a:ext cx="85725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2"/>
          <p:cNvSpPr txBox="1">
            <a:spLocks noChangeArrowheads="1"/>
          </p:cNvSpPr>
          <p:nvPr/>
        </p:nvSpPr>
        <p:spPr bwMode="auto">
          <a:xfrm>
            <a:off x="304801" y="5183188"/>
            <a:ext cx="2496436" cy="43180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1. Nancy Pelosi (CA)</a:t>
            </a:r>
          </a:p>
          <a:p>
            <a:pPr algn="ctr">
              <a:defRPr/>
            </a:pPr>
            <a:r>
              <a:rPr lang="en-US" altLang="en-US" sz="1100" dirty="0" smtClean="0"/>
              <a:t>House Minority Leader</a:t>
            </a:r>
          </a:p>
        </p:txBody>
      </p:sp>
      <p:sp>
        <p:nvSpPr>
          <p:cNvPr id="13" name="TextBox 22"/>
          <p:cNvSpPr txBox="1">
            <a:spLocks noChangeArrowheads="1"/>
          </p:cNvSpPr>
          <p:nvPr/>
        </p:nvSpPr>
        <p:spPr bwMode="auto">
          <a:xfrm>
            <a:off x="2830513" y="3481388"/>
            <a:ext cx="2743200" cy="431800"/>
          </a:xfrm>
          <a:prstGeom prst="rect">
            <a:avLst/>
          </a:prstGeom>
          <a:solidFill>
            <a:srgbClr val="AED0EE"/>
          </a:solidFill>
          <a:ln>
            <a:noFill/>
          </a:ln>
          <a:extLst/>
        </p:spPr>
        <p:txBody>
          <a:bodyPr>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2. </a:t>
            </a:r>
            <a:r>
              <a:rPr lang="en-US" altLang="en-US" sz="1100" b="1" dirty="0" err="1" smtClean="0">
                <a:latin typeface="+mj-lt"/>
              </a:rPr>
              <a:t>Steny</a:t>
            </a:r>
            <a:r>
              <a:rPr lang="en-US" altLang="en-US" sz="1100" b="1" dirty="0" smtClean="0">
                <a:latin typeface="+mj-lt"/>
              </a:rPr>
              <a:t>  Hoyer (MD</a:t>
            </a:r>
            <a:r>
              <a:rPr lang="en-US" altLang="en-US" sz="1100" dirty="0" smtClean="0"/>
              <a:t>)</a:t>
            </a:r>
          </a:p>
          <a:p>
            <a:pPr algn="ctr">
              <a:defRPr/>
            </a:pPr>
            <a:r>
              <a:rPr lang="en-US" altLang="en-US" sz="1100" dirty="0" smtClean="0"/>
              <a:t>Minority Whip</a:t>
            </a:r>
          </a:p>
        </p:txBody>
      </p:sp>
      <p:sp>
        <p:nvSpPr>
          <p:cNvPr id="14" name="TextBox 53"/>
          <p:cNvSpPr txBox="1">
            <a:spLocks noChangeArrowheads="1"/>
          </p:cNvSpPr>
          <p:nvPr/>
        </p:nvSpPr>
        <p:spPr bwMode="auto">
          <a:xfrm>
            <a:off x="5934075" y="3481388"/>
            <a:ext cx="2743200" cy="430212"/>
          </a:xfrm>
          <a:prstGeom prst="rect">
            <a:avLst/>
          </a:prstGeom>
          <a:solidFill>
            <a:srgbClr val="AED0EE"/>
          </a:solidFill>
          <a:ln>
            <a:noFill/>
          </a:ln>
          <a:extLst/>
        </p:spPr>
        <p:txBody>
          <a:bodyPr>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3. James Clyburn (SC)</a:t>
            </a:r>
          </a:p>
          <a:p>
            <a:pPr algn="ctr">
              <a:defRPr/>
            </a:pPr>
            <a:r>
              <a:rPr lang="en-US" altLang="en-US" sz="1100" dirty="0" smtClean="0"/>
              <a:t>Assistant Minority Leader</a:t>
            </a:r>
          </a:p>
        </p:txBody>
      </p:sp>
      <p:sp>
        <p:nvSpPr>
          <p:cNvPr id="16" name="TextBox 54"/>
          <p:cNvSpPr txBox="1">
            <a:spLocks noChangeArrowheads="1"/>
          </p:cNvSpPr>
          <p:nvPr/>
        </p:nvSpPr>
        <p:spPr bwMode="auto">
          <a:xfrm>
            <a:off x="2830513" y="5646738"/>
            <a:ext cx="2743200" cy="431800"/>
          </a:xfrm>
          <a:prstGeom prst="rect">
            <a:avLst/>
          </a:prstGeom>
          <a:solidFill>
            <a:srgbClr val="AED0EE"/>
          </a:solidFill>
          <a:ln>
            <a:noFill/>
          </a:ln>
          <a:extLst/>
        </p:spPr>
        <p:txBody>
          <a:bodyPr>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4. Joe Crowley (NY)</a:t>
            </a:r>
          </a:p>
          <a:p>
            <a:pPr algn="ctr">
              <a:defRPr/>
            </a:pPr>
            <a:r>
              <a:rPr lang="en-US" altLang="en-US" sz="1100" dirty="0" smtClean="0"/>
              <a:t>Caucus Chair</a:t>
            </a:r>
          </a:p>
        </p:txBody>
      </p:sp>
      <p:sp>
        <p:nvSpPr>
          <p:cNvPr id="17" name="TextBox 54"/>
          <p:cNvSpPr txBox="1">
            <a:spLocks noChangeArrowheads="1"/>
          </p:cNvSpPr>
          <p:nvPr/>
        </p:nvSpPr>
        <p:spPr bwMode="auto">
          <a:xfrm>
            <a:off x="5934075" y="5646738"/>
            <a:ext cx="2743200" cy="431800"/>
          </a:xfrm>
          <a:prstGeom prst="rect">
            <a:avLst/>
          </a:prstGeom>
          <a:solidFill>
            <a:srgbClr val="AED0EE"/>
          </a:solidFill>
          <a:ln>
            <a:noFill/>
          </a:ln>
          <a:extLst/>
        </p:spPr>
        <p:txBody>
          <a:bodyPr>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4. Linda  Sanchez (CA)</a:t>
            </a:r>
          </a:p>
          <a:p>
            <a:pPr algn="ctr">
              <a:defRPr/>
            </a:pPr>
            <a:r>
              <a:rPr lang="en-US" altLang="en-US" sz="1100" dirty="0" smtClean="0"/>
              <a:t>Caucus Vice-Chair</a:t>
            </a:r>
          </a:p>
        </p:txBody>
      </p:sp>
    </p:spTree>
    <p:extLst>
      <p:ext uri="{BB962C8B-B14F-4D97-AF65-F5344CB8AC3E}">
        <p14:creationId xmlns:p14="http://schemas.microsoft.com/office/powerpoint/2010/main" val="391544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 y="8588"/>
            <a:ext cx="9143536" cy="6857652"/>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0601" y="1294076"/>
            <a:ext cx="6553200" cy="5259124"/>
          </a:xfrm>
        </p:spPr>
      </p:pic>
    </p:spTree>
    <p:extLst>
      <p:ext uri="{BB962C8B-B14F-4D97-AF65-F5344CB8AC3E}">
        <p14:creationId xmlns:p14="http://schemas.microsoft.com/office/powerpoint/2010/main" val="147627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82" y="-30126"/>
            <a:ext cx="9143536" cy="68576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1447800"/>
            <a:ext cx="8458200" cy="5029200"/>
          </a:xfrm>
        </p:spPr>
        <p:txBody>
          <a:bodyPr>
            <a:normAutofit/>
          </a:bodyPr>
          <a:lstStyle/>
          <a:p>
            <a:pPr marL="0" indent="0">
              <a:buNone/>
            </a:pPr>
            <a:r>
              <a:rPr lang="en-US" sz="3600" dirty="0" smtClean="0"/>
              <a:t>115</a:t>
            </a:r>
            <a:r>
              <a:rPr lang="en-US" sz="3600" baseline="30000" dirty="0" smtClean="0"/>
              <a:t>th</a:t>
            </a:r>
            <a:r>
              <a:rPr lang="en-US" sz="3600" dirty="0" smtClean="0"/>
              <a:t> </a:t>
            </a:r>
            <a:r>
              <a:rPr lang="en-US" sz="3600" dirty="0"/>
              <a:t>Senate </a:t>
            </a:r>
            <a:r>
              <a:rPr lang="en-US" sz="3600" dirty="0" smtClean="0"/>
              <a:t>Committee on Health Education Labor &amp; Pensions</a:t>
            </a:r>
          </a:p>
          <a:p>
            <a:pPr marL="457200" lvl="1" indent="0">
              <a:buNone/>
            </a:pPr>
            <a:endParaRPr lang="en-US" dirty="0" smtClean="0"/>
          </a:p>
          <a:p>
            <a:pPr lvl="2"/>
            <a:endParaRPr lang="en-US" dirty="0" smtClean="0"/>
          </a:p>
          <a:p>
            <a:pPr lvl="1"/>
            <a:endParaRPr lang="en-US" dirty="0"/>
          </a:p>
        </p:txBody>
      </p:sp>
      <p:pic>
        <p:nvPicPr>
          <p:cNvPr id="6"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4268" y="2657090"/>
            <a:ext cx="2157799" cy="2956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10200" y="2699159"/>
            <a:ext cx="2209800" cy="28728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2"/>
          <p:cNvSpPr txBox="1">
            <a:spLocks noChangeArrowheads="1"/>
          </p:cNvSpPr>
          <p:nvPr/>
        </p:nvSpPr>
        <p:spPr bwMode="auto">
          <a:xfrm>
            <a:off x="1024268" y="5715000"/>
            <a:ext cx="2147166"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Lamar Alexander (TN)</a:t>
            </a:r>
          </a:p>
          <a:p>
            <a:pPr algn="ctr">
              <a:defRPr/>
            </a:pPr>
            <a:r>
              <a:rPr lang="en-US" altLang="en-US" sz="1100" dirty="0" smtClean="0"/>
              <a:t>Chairman</a:t>
            </a:r>
          </a:p>
        </p:txBody>
      </p:sp>
      <p:sp>
        <p:nvSpPr>
          <p:cNvPr id="13" name="TextBox 22"/>
          <p:cNvSpPr txBox="1">
            <a:spLocks noChangeArrowheads="1"/>
          </p:cNvSpPr>
          <p:nvPr/>
        </p:nvSpPr>
        <p:spPr bwMode="auto">
          <a:xfrm>
            <a:off x="5408428" y="5715000"/>
            <a:ext cx="2438400" cy="43088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100" b="1" dirty="0" smtClean="0">
                <a:latin typeface="+mj-lt"/>
              </a:rPr>
              <a:t>Patty  Murray (WA</a:t>
            </a:r>
            <a:r>
              <a:rPr lang="en-US" altLang="en-US" sz="1100" dirty="0" smtClean="0"/>
              <a:t>)</a:t>
            </a:r>
          </a:p>
          <a:p>
            <a:pPr algn="ctr">
              <a:defRPr/>
            </a:pPr>
            <a:r>
              <a:rPr lang="en-US" altLang="en-US" sz="1100" dirty="0" smtClean="0"/>
              <a:t>Ranking Member</a:t>
            </a:r>
          </a:p>
        </p:txBody>
      </p:sp>
    </p:spTree>
    <p:extLst>
      <p:ext uri="{BB962C8B-B14F-4D97-AF65-F5344CB8AC3E}">
        <p14:creationId xmlns:p14="http://schemas.microsoft.com/office/powerpoint/2010/main" val="128466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7871</TotalTime>
  <Words>2932</Words>
  <Application>Microsoft Office PowerPoint</Application>
  <PresentationFormat>On-screen Show (4:3)</PresentationFormat>
  <Paragraphs>274</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MS PGothic</vt:lpstr>
      <vt:lpstr>Arial</vt:lpstr>
      <vt:lpstr>Calibri</vt:lpstr>
      <vt:lpstr>Calibri Light</vt:lpstr>
      <vt:lpstr>DIN-Bold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Greenhill</dc:creator>
  <cp:lastModifiedBy>Jeanne Johnson</cp:lastModifiedBy>
  <cp:revision>175</cp:revision>
  <dcterms:created xsi:type="dcterms:W3CDTF">2016-05-23T00:58:26Z</dcterms:created>
  <dcterms:modified xsi:type="dcterms:W3CDTF">2017-01-17T19:07:30Z</dcterms:modified>
</cp:coreProperties>
</file>