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683" r:id="rId2"/>
    <p:sldMasterId id="2147483695" r:id="rId3"/>
  </p:sldMasterIdLst>
  <p:notesMasterIdLst>
    <p:notesMasterId r:id="rId17"/>
  </p:notesMasterIdLst>
  <p:sldIdLst>
    <p:sldId id="256" r:id="rId4"/>
    <p:sldId id="362" r:id="rId5"/>
    <p:sldId id="364" r:id="rId6"/>
    <p:sldId id="365" r:id="rId7"/>
    <p:sldId id="366" r:id="rId8"/>
    <p:sldId id="368" r:id="rId9"/>
    <p:sldId id="369" r:id="rId10"/>
    <p:sldId id="370" r:id="rId11"/>
    <p:sldId id="367" r:id="rId12"/>
    <p:sldId id="371" r:id="rId13"/>
    <p:sldId id="372" r:id="rId14"/>
    <p:sldId id="338" r:id="rId15"/>
    <p:sldId id="3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BDB12-254E-4B0B-A940-E21BA9C8820D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609EF-1F13-4165-8A33-F20D2423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89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  <a:p>
            <a:endParaRPr lang="en-US" dirty="0"/>
          </a:p>
          <a:p>
            <a:r>
              <a:rPr lang="en-US" dirty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E3C436-84B0-4B0B-AFBA-D922C6D285E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73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1731;p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1731;p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313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923D2-7ADA-4E9D-B4B4-111BA504C5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79AD6-0B99-4AAF-B055-5C75D24FB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88B83-C7CE-4A47-AABF-B45BBB219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C52CD-37F6-4B66-A795-BF4EC68A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0C7EF-DE6A-44B6-BD18-5E9F303B9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0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F271C-A268-49F0-B750-787B6C4D2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697A1-C976-4AB2-A597-CC49FB516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3FC29-9CA9-4BBE-A7BB-10E09605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BFFDD-6E24-45A1-A5B1-A18204F2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D3544-E614-44F0-9AE6-3C2CA5C9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5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C7835-CF98-4E2C-BE09-40E8DC59A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1179D6-6A67-405C-A8DA-EC25FDBB2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8544C-DC28-4423-A7DD-9D7C15913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3D7D4-2429-40E4-98DC-DB7F5B9D6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1BC5-045B-496D-BFCA-0D216E5DA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9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7F453-51F7-CAAB-0262-69952EBCA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11DCA1-F059-0085-CEF9-7C3C23431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64C0E-AB57-91C8-7330-AF4EFE29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06234-0B32-7957-440A-98D54190F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AF28D-9973-F2B3-201C-13D60D01D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9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309AD-F995-6151-35DD-739BD5685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F6211-55D4-DB9D-280A-120373030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D9A8C-23FD-6F5D-BF18-579B998E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0B2DC-45FE-51DE-2ED5-8E143AE6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3DC05-7761-43F4-ADA2-A84FD8E0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32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C1014-16B0-856E-E71A-7939EA2B6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6EFB0-F3F0-B141-CE99-BD8C603DD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829CC-0A9C-B916-BE72-6C822B6E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E8DA6-5C28-94B7-D589-4A8F359D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C7BCD-06E8-F18D-8739-34E8199C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00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D590A-C1BE-1EAD-A277-9B66FC27F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8B4FD-7609-4B25-AE13-E9C2B30F8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119FA-FBBD-26DE-386A-9C5C3529B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89818-3C7E-47E2-6237-65298045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13123-1B48-E73A-F694-AC9278529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C8496-6297-8B76-62AF-A1CEFBA9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35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1A4D4-225C-44D3-EA85-F5FA92189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C7548-5FAB-9183-C34D-32DB4C121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CC142-2058-B8A1-15AB-75254D92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BFCCEE-346E-20EF-36EF-FC491E6F7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4A27F1-2E35-F74D-BC46-6AE23F7580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C11F2-E40C-D976-13E6-8B2B8D5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9C782A-36C4-C2F4-03EA-BA8B23EE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09E120-9A00-121B-BB10-002DD8FBC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66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AC129-7E95-2558-F53D-E8341353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350C6-68EF-CD9D-7730-E42FDA3EB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62DF9-2C79-6DFC-CF13-65BE47DD4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16BA59-FE02-C4BB-E7FB-FF21467C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334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36163-9220-4BFC-B7E1-E5A18F51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6AEE1D-8D3D-645E-E6E1-3B8192D1A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65BFFF-79CC-1192-10C5-70A9D1D7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67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108B6-5C97-8DB2-AA95-29B25F55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41E06-47E7-2FDC-91C4-0FEBF4857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A60EF-B388-82B1-3BB9-8E67B521B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ED8B7-F28F-96D8-1AC9-BE0982F5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FF2EA-B1FA-5803-9052-CB0FA8925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E87E6-0B58-3945-9382-3CEB2FB7B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2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46DDF-79B5-44CF-B0AF-52581E680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2B505-9933-4675-9E94-6E4BAC976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C2811-04A8-4FE2-AE46-B375F56B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EDE90-FFA7-4D5C-B4E9-2A45C18E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217ED-3E86-4882-A0A3-9CC6B353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1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0B42E-ABA6-4723-EF84-AD27A641A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3468C-8A09-3138-9FC5-060BBA729B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C717E-E190-F3D8-3C62-33B3AC85B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FD824-C05E-39E2-005A-C106CAC0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29197-D02E-320C-EF8A-DE5D953BE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6D93F-2355-4E6D-CEC5-67571951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1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068AC-026F-1587-F2EF-6CA2EF2CF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8DE076-A7FE-9FC4-ABB7-807C94EFC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C6546-E1B6-C2B4-F271-2C16086E3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5CD2E-0606-C008-069F-A844CCF96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6532B-DABE-C790-0B66-02FF4BA6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2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1BA61-D1AF-50DA-E730-D0A5EA34A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657F9-57B0-AE07-813B-EBE9B98D2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C9EDF-2C16-E485-BCA6-F00E7741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74929-50A8-5C81-484C-463EDF2C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65BA6-DABA-C751-DFFB-FB1040CC2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82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3E77-3563-4827-90BA-B8B4B663A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5CD559-8A88-41BA-B55E-9187203EE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3BCA9-DB2B-496C-9106-AC34EE9D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A06A2-3485-4D33-95F6-3D558183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46A74-E3F7-426B-992F-CEC8FE9A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84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972F-9543-4ECD-85E4-26BC3241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A3A0F-C2C9-49AF-93B8-9F8CA6C65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EB920-F255-4631-9844-2C29E3940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F3D7C-D8CF-4F88-B0E6-B2477CBB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7FD4A-C324-429E-BE03-FB5D867F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831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4A56C-0281-45BA-B9D1-D6B7BAC3B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AF851-2D95-4008-8C57-7E76D9DBE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CEDCD-A6B5-4351-B772-6BA63DF09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06713-ABAB-410E-A693-B1533263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E008E-0BF2-4E9E-A050-E11CD7079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73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26D31-935D-45D8-8FCB-4AA74A0E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A841D-643A-455A-A4BC-C90E109BE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EFADA-F23E-479A-9A26-5F97730E5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84F9A-8BFA-492A-A598-783132F8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2852F-5FE0-40AB-A01F-4B1DEBE1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8BDDD-9180-40F2-B7B2-A7EF83DD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211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7AB06-B2EE-41C2-89E1-7D4DE86D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681-2C30-4BA7-8B50-D4B9ABA2D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7CB5B-E39C-4172-8481-C96290108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527A1F-471E-4CD4-9408-97D4FCD8E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FAF3C-CD83-43F0-B610-9D209A446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E9AF68-567E-4C0C-B3FD-62AE403C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BF0CB6-CDED-41A7-BE91-AA784226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60AA72-6513-4E8A-834F-7C022FD9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520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9A8CA-149A-4E3F-90CD-B86150D6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E2E2D-DD99-45CA-8255-FE712D9F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2F768D-9E44-4D64-AE59-F9893C761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5591A-44D7-4D25-ACEA-B15971C6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51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F2833-C0BB-4DB8-846D-38B8C560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DCB74C-7A98-4B8A-A6D9-26F68CFE5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F56A3-E37B-492F-8879-6DA4E88A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2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E06BE-2268-453F-A8C4-1055D2A51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C382F-25DC-46D9-AF81-200D598ED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DAE31-10A2-46E2-BD76-27BE4FE6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10AB-2F22-489D-A04A-CD0E08B3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01A3-6839-4A81-93E9-7F34E8BD2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464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B55A5-43FF-4B17-9235-C2CC90EE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3124E-09D3-46B4-A502-C7B889F69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4A431-4A10-4375-9697-15C4878F2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B86AC-D875-4A5E-A36A-366940CFB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E1247-BC4C-4425-8996-0A08A75F8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8C387-35E8-46AA-A739-D331A5B93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921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E6259-3DD8-4717-92F9-19F0038E8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A2E6AC-C860-439E-9D2D-0A9246D26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5D48A-F7EC-4CFE-B8FE-95FEE73C9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F39F2-8BA7-48E5-B6A1-E9869B02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99227-78EB-4D2D-9061-429A51179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B1A2E-D7D3-4C4F-BDE9-4639BC0C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923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6BC5C-0F59-4C01-8EC7-09C2D547E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81956-4638-4FDC-B585-49601E2FE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E93-89AA-423E-8C62-755DEB84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F57C0-9D3B-4A02-A8D8-F6B718C0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2261D-284A-4863-9E31-3B595A80C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235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93A93-E4B8-45ED-83B2-25814595C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C37B0-7F40-409E-B7D5-52F714BB2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70014-A6E9-4B66-B069-24EEF10B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96A6C-2050-4F26-9F1D-032ADE50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ADE8D-66CC-455F-9CDC-744E87AE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8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E075A-69FF-4FDF-998D-E759A7069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78642-F0F8-4866-A1FF-F87D5E825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671ED-0960-4F0C-B1DF-E4E134810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3EDAF-AA1C-4059-BDF3-091177EF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A4116-D785-402B-83D5-786AE9A3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8FD43-9DAD-4BFD-9098-8B8864972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9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AE6F-1CC7-4EB1-AC33-437B18D2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F4D8E-4E4B-4BE6-9EE4-C2E67F181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E939E-9D8D-425A-A98D-3D4ABDDF2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2BD44-7EAF-4085-9143-0366ED8B8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144C7-5A2D-4C99-A020-539030D6D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346F4-ED5E-408C-9023-6BF5281C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7F5B22-AFF6-4DA8-B4EB-B4AF42BA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8F656-0563-4C28-83B7-774B2EBF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1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21C3-2250-4190-9E94-9FE8FCAD5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5CB05A-936E-46AB-AD52-93015DCA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430CA-64D6-4ACA-82CD-D955F5D5C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477D9-4D9B-492F-8C5D-913A7DB06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3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9099B1-814F-4EEE-9B6A-232EC6D2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43E473-FA7B-417D-9C5E-25E8F0DE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84C79-6F0C-4234-A722-004B36DA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4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6CD8-D976-4026-B363-3B24DF1F9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DB9E6-63F7-4204-BD23-7E14EF5AB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A11E4-3AC3-457C-8C7F-D36677201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D085C-E910-402F-982F-8D525409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71271-AC36-4D24-9D90-7DFF3DDD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0C747-126B-4551-91D9-510A993E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2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E4D3C-8FCC-4A45-B8DD-49B289CE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F1A945-616E-4D29-A805-84BF589BF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6CD64-F6DF-4995-8D4D-7DB70469B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E154B-80B1-42A4-B244-7CEAFBFC5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705B6-6142-4DF1-B44B-7D364B8B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32AA2-5EFE-4770-8011-E642E7F2C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5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721F6-F410-481B-9240-9B2D2858A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A0778-3748-455C-A973-F1FE4696D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C56EE-837D-4C63-895C-AD5CBBD52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217CB-9482-4D20-8AC9-47D8819A27F5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D4609-DE95-49AF-AF32-8F18BE57A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5DF85-A82E-41C7-A12C-45B36A485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4CE92-99AA-48DC-BCA8-051CA6F89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3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D19CA2-343E-38F2-3880-06E6A1F3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F9B55-60CC-2C23-FB59-EDD228D69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E83BE-A545-9143-44F6-C93C9AFD5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AC2A2F-0EA0-43E7-8853-4E87C0D6103D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77C27-A4D4-0CEC-9B55-30FA6F52ED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FB898-2AC7-548C-2207-CE21BECAC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84923-27AB-45DB-B3D1-8C8B12BD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8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66AFDD-ED4C-447A-99BE-5D723363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AA8A0-0311-4773-866F-984AE116F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4FA11-2734-448C-9DCE-3B3C984E9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DA3E4-E5A9-4C93-9418-DA0A13EA199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54FE3-7E3C-4162-A036-F548665CB7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670A8-5066-4B90-BAA9-E049845E8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ABAB4-028B-4906-A624-5A980D2A7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6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F85A05-78EC-4169-B774-0FD17DACC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2919" y="1565372"/>
            <a:ext cx="6800145" cy="2058386"/>
          </a:xfrm>
        </p:spPr>
        <p:txBody>
          <a:bodyPr anchor="b">
            <a:normAutofit fontScale="90000"/>
          </a:bodyPr>
          <a:lstStyle/>
          <a:p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Remediation Part 1: Developing and Coordinating the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CEF47-FA81-4918-9304-FF2BF329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2959" y="4481134"/>
            <a:ext cx="6486812" cy="1687815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Emma Read, DVM, </a:t>
            </a: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MVSc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DACVS</a:t>
            </a:r>
          </a:p>
          <a:p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Associate Dean for Professional Programs</a:t>
            </a:r>
          </a:p>
          <a:p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Ohio State University College of Veterinary Medicine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DE52EB-C9A6-26BE-006A-0E9776073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096" y="726066"/>
            <a:ext cx="4145173" cy="579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71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7253A-0422-0BD1-B367-47CDFFA85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38E8A2C-B969-9487-7227-A5FEDC6D59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274114"/>
              </p:ext>
            </p:extLst>
          </p:nvPr>
        </p:nvGraphicFramePr>
        <p:xfrm>
          <a:off x="116032" y="492122"/>
          <a:ext cx="11959936" cy="6210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911">
                  <a:extLst>
                    <a:ext uri="{9D8B030D-6E8A-4147-A177-3AD203B41FA5}">
                      <a16:colId xmlns:a16="http://schemas.microsoft.com/office/drawing/2014/main" val="3497933279"/>
                    </a:ext>
                  </a:extLst>
                </a:gridCol>
                <a:gridCol w="1594279">
                  <a:extLst>
                    <a:ext uri="{9D8B030D-6E8A-4147-A177-3AD203B41FA5}">
                      <a16:colId xmlns:a16="http://schemas.microsoft.com/office/drawing/2014/main" val="411788021"/>
                    </a:ext>
                  </a:extLst>
                </a:gridCol>
                <a:gridCol w="7618746">
                  <a:extLst>
                    <a:ext uri="{9D8B030D-6E8A-4147-A177-3AD203B41FA5}">
                      <a16:colId xmlns:a16="http://schemas.microsoft.com/office/drawing/2014/main" val="3884094386"/>
                    </a:ext>
                  </a:extLst>
                </a:gridCol>
              </a:tblGrid>
              <a:tr h="360925">
                <a:tc>
                  <a:txBody>
                    <a:bodyPr/>
                    <a:lstStyle/>
                    <a:p>
                      <a:r>
                        <a:rPr lang="en-US" sz="1400" dirty="0"/>
                        <a:t>Competency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Milestone Rating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87361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1.1  (</a:t>
                      </a:r>
                      <a:r>
                        <a:rPr lang="en-US" sz="1400" dirty="0" err="1"/>
                        <a:t>Hx</a:t>
                      </a:r>
                      <a:r>
                        <a:rPr lang="en-US" sz="1400" dirty="0"/>
                        <a:t>, 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Notes exam findings on his own papers but doesn’t record correctly in PE section of medical record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603011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1.2. (DDX)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Pre-Novice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Trouble with developing DDX lists,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ddx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prioritized correctly, can’t interpret blood work without help from others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380671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1.3. (Dx/Tx plan)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Trouble calculating drug dosages on own, struggles to identify multiple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options when asked – has to look up a lot of material and answers slowly if given as an option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571610"/>
                  </a:ext>
                </a:extLst>
              </a:tr>
              <a:tr h="508407">
                <a:tc>
                  <a:txBody>
                    <a:bodyPr/>
                    <a:lstStyle/>
                    <a:p>
                      <a:r>
                        <a:rPr lang="en-US" sz="1400" dirty="0"/>
                        <a:t>1.4 (Welfare, $ </a:t>
                      </a:r>
                      <a:r>
                        <a:rPr lang="en-US" sz="1400" dirty="0" err="1"/>
                        <a:t>consid</a:t>
                      </a:r>
                      <a:r>
                        <a:rPr lang="en-US" sz="1400" dirty="0"/>
                        <a:t>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Doesn’t include client expectations or financial considerations in his plans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83846"/>
                  </a:ext>
                </a:extLst>
              </a:tr>
              <a:tr h="413603">
                <a:tc>
                  <a:txBody>
                    <a:bodyPr/>
                    <a:lstStyle/>
                    <a:p>
                      <a:r>
                        <a:rPr lang="en-US" sz="1400" dirty="0"/>
                        <a:t>1.7 (Limitations)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Pre-Novice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Unaware of his limitations, not sure when to refer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780196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2.1 (Procedures)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Needs help to develop post-op pain plan without staff help, needed step by step coaching for dental extraction, needed help with actions related to dysphoric patient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419378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2.2 (Comp wellness plans)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Limited ability to create accurate wellness plans – difficulty answering husbandry questions from owners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991166"/>
                  </a:ext>
                </a:extLst>
              </a:tr>
              <a:tr h="508407">
                <a:tc>
                  <a:txBody>
                    <a:bodyPr/>
                    <a:lstStyle/>
                    <a:p>
                      <a:r>
                        <a:rPr lang="en-US" sz="1400" dirty="0"/>
                        <a:t>5.1 (Listens attentively)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Advanced Beginner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Very friendly and warm, not always clear and concise especially with owners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05888"/>
                  </a:ext>
                </a:extLst>
              </a:tr>
              <a:tr h="413603">
                <a:tc>
                  <a:txBody>
                    <a:bodyPr/>
                    <a:lstStyle/>
                    <a:p>
                      <a:r>
                        <a:rPr lang="en-US" sz="1400" dirty="0"/>
                        <a:t>5.3 (Documentation)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Lists DDX but not always prioritized, and not always relevant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231318"/>
                  </a:ext>
                </a:extLst>
              </a:tr>
              <a:tr h="508407">
                <a:tc>
                  <a:txBody>
                    <a:bodyPr/>
                    <a:lstStyle/>
                    <a:p>
                      <a:r>
                        <a:rPr lang="en-US" sz="1400" dirty="0"/>
                        <a:t>6.2 (Team member or leader)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Advanced Beginner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Functions well as team member, relies on others for direction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765620"/>
                  </a:ext>
                </a:extLst>
              </a:tr>
              <a:tr h="577911">
                <a:tc>
                  <a:txBody>
                    <a:bodyPr/>
                    <a:lstStyle/>
                    <a:p>
                      <a:r>
                        <a:rPr lang="en-US" sz="1400" dirty="0"/>
                        <a:t>7.2 (Time management)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Functions at slow pace, not able to delegate to staff, relies on doctor instructions for appointment flow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5942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A09A227-9277-D8D7-5E79-9E8DF4B6B075}"/>
              </a:ext>
            </a:extLst>
          </p:cNvPr>
          <p:cNvSpPr txBox="1"/>
          <p:nvPr/>
        </p:nvSpPr>
        <p:spPr>
          <a:xfrm>
            <a:off x="116032" y="0"/>
            <a:ext cx="11625695" cy="492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Spectrum of Care rotation – Block 4 (out of 30) in senior year – mid-block ITER evaluation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6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35685-2AC2-4491-4D26-15264001F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2135F-DD43-88EC-D5BD-1189F63C8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804" y="120679"/>
            <a:ext cx="9599141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B061B-47F8-E462-C936-46E68AA0A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628" y="2270554"/>
            <a:ext cx="10515600" cy="3804466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is your problem list?</a:t>
            </a: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Medical knowledge and clinical reasoning (medical records)</a:t>
            </a: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Executive functioning</a:t>
            </a: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Lack of recognition for limitations</a:t>
            </a: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Font typeface="+mj-lt"/>
              <a:buAutoNum type="alphaUcPeriod"/>
            </a:pPr>
            <a:endParaRPr lang="en-US" dirty="0"/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do you propose to do from here?</a:t>
            </a: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38F16A60-83C0-F369-36DF-A6595A0FE67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086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p83"/>
          <p:cNvSpPr txBox="1">
            <a:spLocks noGrp="1"/>
          </p:cNvSpPr>
          <p:nvPr>
            <p:ph type="ctrTitle"/>
          </p:nvPr>
        </p:nvSpPr>
        <p:spPr>
          <a:xfrm>
            <a:off x="0" y="3326942"/>
            <a:ext cx="12192000" cy="1217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r>
              <a:rPr lang="en-US" sz="7200" b="1" dirty="0"/>
              <a:t>Questions?</a:t>
            </a:r>
            <a:br>
              <a:rPr lang="en-US" sz="7200" b="1" dirty="0"/>
            </a:br>
            <a:br>
              <a:rPr lang="en-US" sz="7200" b="1" dirty="0"/>
            </a:br>
            <a:r>
              <a:rPr lang="en-US" sz="7200" b="1" dirty="0"/>
              <a:t>Come back at 3 pm!</a:t>
            </a:r>
            <a:endParaRPr dirty="0"/>
          </a:p>
        </p:txBody>
      </p:sp>
      <p:pic>
        <p:nvPicPr>
          <p:cNvPr id="1734" name="Google Shape;1734;p83" descr="A picture containing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9986" y="4362331"/>
            <a:ext cx="4572028" cy="24956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4" name="Google Shape;1734;p83" descr="A picture containing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9986" y="4362331"/>
            <a:ext cx="4572028" cy="24956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733;p83">
            <a:extLst>
              <a:ext uri="{FF2B5EF4-FFF2-40B4-BE49-F238E27FC236}">
                <a16:creationId xmlns:a16="http://schemas.microsoft.com/office/drawing/2014/main" id="{C2C0E113-7A49-7A8C-2F80-534861ECB0AB}"/>
              </a:ext>
            </a:extLst>
          </p:cNvPr>
          <p:cNvSpPr txBox="1">
            <a:spLocks/>
          </p:cNvSpPr>
          <p:nvPr/>
        </p:nvSpPr>
        <p:spPr>
          <a:xfrm>
            <a:off x="1345769" y="1056289"/>
            <a:ext cx="9500462" cy="348120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/>
              <a:t>Next up:</a:t>
            </a:r>
          </a:p>
          <a:p>
            <a:r>
              <a:rPr lang="en-US" sz="8000" b="1" dirty="0"/>
              <a:t>  </a:t>
            </a:r>
            <a:r>
              <a:rPr lang="en-US" sz="6700" dirty="0"/>
              <a:t>“</a:t>
            </a:r>
            <a:r>
              <a:rPr lang="en-US" sz="5300" dirty="0">
                <a:solidFill>
                  <a:srgbClr val="000000"/>
                </a:solidFill>
                <a:latin typeface="Calibri" panose="020F0502020204030204" pitchFamily="34" charset="0"/>
              </a:rPr>
              <a:t>Remediation Session 2 - Putting it all together and making it happen”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697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D53B-4DC5-46F7-861A-701D7A06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18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E6485-473A-B758-1D53-0107FFB62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67" y="1803249"/>
            <a:ext cx="11244797" cy="475556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Remediation takes a village! 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Everyone has a role to play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 members will help to lead these sessions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1: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Kedrowicz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Jessica Meekins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Jody Frost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2: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Everyone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A6A356F4-CAA5-50FF-5244-85795FA04E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51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2BE39-7DED-7E22-6295-0ACCCE96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391" y="230188"/>
            <a:ext cx="9438503" cy="1325563"/>
          </a:xfrm>
        </p:spPr>
        <p:txBody>
          <a:bodyPr/>
          <a:lstStyle/>
          <a:p>
            <a:r>
              <a:rPr lang="en-US" dirty="0"/>
              <a:t>Overview of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00306-2A0D-54D1-92F8-E12B7B697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6" y="1645049"/>
            <a:ext cx="11389192" cy="48269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i="1" dirty="0"/>
              <a:t>Shearer C, Bosma M, Bergin F, Sargeant J, Warren A. 2019. Remediation in Canadian Medical Residency Programs: Established and emerging best practices. Med Teach 41(1): 28-35</a:t>
            </a:r>
          </a:p>
          <a:p>
            <a:pPr marL="0" indent="0">
              <a:buNone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Support from Administration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Mandatory rather than ‘suggested’ participation for struggling learners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Informed by multi-source data – preclinical and clinical. ITERs=major source of information and confirmed with detailed review of underlying competency issues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Individual remediation plans developed collaboratively – faculty working with administration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Frequent monitoring and documentation of progress – positive and negative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Development of longitudinal faculty-student relationships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Using variety of remediation methods to address issues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Tailor remediation plan for individual needs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Explicit mention of attitudes and motivation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Teaching goal setting, strategic planning, self-monitoring, and self-analysis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Emotional support, alongside rigorous, clear expectations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Faculty development in mentoring, facilitation, direct observation and feedback</a:t>
            </a:r>
          </a:p>
          <a:p>
            <a:endParaRPr lang="en-US" dirty="0"/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72457E74-3109-BFF5-DF9D-0B9463FB5CE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6008" y="230188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298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9A4BA-ECF5-C2DB-03F7-19E5B337C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F11FB-8BA6-CB89-CDA3-3658A29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33" y="4776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Who are the individuals involved in remediation?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0A4DB-B543-5E30-E779-416EB6E1E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67" y="2524991"/>
            <a:ext cx="11244797" cy="403382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Think-pair-share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minutes to brainstorm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are all the players you can think of who are involved in the remediation process?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57BDEF6F-8B13-7C18-0587-867177A26B3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6498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66238-A969-5A21-E0FC-A4E99A3A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7D66F-B5B5-FA8F-2846-7659B3B18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33" y="4776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Panel - Remediation Challenges and Perspectives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C2DB2-2E97-340D-A322-5AAC4B529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67" y="3148445"/>
            <a:ext cx="11244797" cy="341037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(April)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Faculty (Jessica)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Administrator (Jody)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9F40FC36-5C60-97A7-B790-73F9B069A55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945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35016-1807-C9D3-26FF-5A3F2065F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5EA35-6FE6-BCB5-57DD-EFF0B06DF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33" y="4776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Student - Challenges and Issues</a:t>
            </a: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05B630D6-DA97-8084-C8B2-CF46CAE76B8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99E67B-010B-498F-ADB0-2DE854C98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009" y="2160256"/>
            <a:ext cx="10515600" cy="4351338"/>
          </a:xfrm>
        </p:spPr>
        <p:txBody>
          <a:bodyPr/>
          <a:lstStyle/>
          <a:p>
            <a:r>
              <a:rPr lang="en-US" dirty="0"/>
              <a:t>Impostor syndrome</a:t>
            </a:r>
          </a:p>
          <a:p>
            <a:r>
              <a:rPr lang="en-US" dirty="0"/>
              <a:t>Lack of personal responsibility</a:t>
            </a:r>
          </a:p>
          <a:p>
            <a:r>
              <a:rPr lang="en-US" dirty="0"/>
              <a:t>Unclear of expectations</a:t>
            </a:r>
          </a:p>
          <a:p>
            <a:r>
              <a:rPr lang="en-US" dirty="0"/>
              <a:t>Unclear orientation</a:t>
            </a:r>
          </a:p>
          <a:p>
            <a:r>
              <a:rPr lang="en-US" dirty="0"/>
              <a:t>Time for remediation</a:t>
            </a:r>
          </a:p>
          <a:p>
            <a:r>
              <a:rPr lang="en-US" dirty="0"/>
              <a:t>Looking for support</a:t>
            </a:r>
          </a:p>
          <a:p>
            <a:r>
              <a:rPr lang="en-US" dirty="0"/>
              <a:t>Privacy - forward feeding, FERPA</a:t>
            </a:r>
          </a:p>
          <a:p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217791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49C90-BCC3-7D24-1A5B-F52EF6730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A6A77-B125-B535-F2E0-6E5B8C7B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33" y="4776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Faculty - Challenges and Issues</a:t>
            </a: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2B9CC9AF-AF42-E0A8-7E30-62D9C918EEA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2BA800-05A9-297F-A8C5-A630D0F8A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009" y="2160256"/>
            <a:ext cx="10515600" cy="4351338"/>
          </a:xfrm>
        </p:spPr>
        <p:txBody>
          <a:bodyPr/>
          <a:lstStyle/>
          <a:p>
            <a:r>
              <a:rPr lang="en-US" dirty="0"/>
              <a:t>Questions about where the responsibility lies</a:t>
            </a:r>
          </a:p>
          <a:p>
            <a:r>
              <a:rPr lang="en-US" dirty="0"/>
              <a:t>Failure to fail</a:t>
            </a:r>
          </a:p>
          <a:p>
            <a:r>
              <a:rPr lang="en-US" dirty="0"/>
              <a:t>Needs help with feedback</a:t>
            </a:r>
          </a:p>
          <a:p>
            <a:r>
              <a:rPr lang="en-US" dirty="0"/>
              <a:t>Pulled in too many directions</a:t>
            </a:r>
          </a:p>
          <a:p>
            <a:r>
              <a:rPr lang="en-US" dirty="0"/>
              <a:t>How to manage accommodations - did they get them?</a:t>
            </a:r>
          </a:p>
          <a:p>
            <a:r>
              <a:rPr lang="en-US" dirty="0"/>
              <a:t>Forward feeding - FERPA</a:t>
            </a:r>
          </a:p>
          <a:p>
            <a:r>
              <a:rPr lang="en-US" dirty="0"/>
              <a:t>Bias - not interested in my specialty</a:t>
            </a:r>
          </a:p>
          <a:p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1849935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A1B6F-FDBF-C97E-8127-773A98D43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B25D-9742-4495-AD64-82642AF18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33" y="4776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Administrator - Challenges and Issues</a:t>
            </a: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488F9532-B7B0-037A-9F47-0C11F9F43F8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2F677C-8219-53B9-EFB1-D67459E12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009" y="216025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Programmatic assessment - What are you monitoring? Could you see this coming?</a:t>
            </a:r>
          </a:p>
          <a:p>
            <a:r>
              <a:rPr lang="en-US" dirty="0"/>
              <a:t>Information gathering - ask questions, you weren’t there</a:t>
            </a:r>
          </a:p>
          <a:p>
            <a:r>
              <a:rPr lang="en-US" dirty="0"/>
              <a:t>Forward feeding - good idea?</a:t>
            </a:r>
          </a:p>
          <a:p>
            <a:r>
              <a:rPr lang="en-US" dirty="0"/>
              <a:t>Time consuming - off the side of the desk</a:t>
            </a:r>
          </a:p>
          <a:p>
            <a:r>
              <a:rPr lang="en-US" dirty="0"/>
              <a:t>Records and grievance</a:t>
            </a:r>
          </a:p>
          <a:p>
            <a:r>
              <a:rPr lang="en-US" dirty="0"/>
              <a:t>Compliance with legal and policy</a:t>
            </a:r>
          </a:p>
          <a:p>
            <a:r>
              <a:rPr lang="en-US" dirty="0"/>
              <a:t>Faculty development</a:t>
            </a:r>
          </a:p>
          <a:p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249744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4330-7F73-FFE6-C278-A36C99A8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804" y="120679"/>
            <a:ext cx="9599141" cy="1325563"/>
          </a:xfrm>
        </p:spPr>
        <p:txBody>
          <a:bodyPr/>
          <a:lstStyle/>
          <a:p>
            <a:r>
              <a:rPr lang="en-US" dirty="0"/>
              <a:t>Let’s Consider a Student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7817E-881B-9362-6E05-4B50B7B4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628" y="2270554"/>
            <a:ext cx="10515600" cy="3804466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Take out something to write with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We will review the ITER as a group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Take a couple moments to think and write a problem list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We will talk through the list and make a plan</a:t>
            </a:r>
          </a:p>
        </p:txBody>
      </p:sp>
      <p:pic>
        <p:nvPicPr>
          <p:cNvPr id="4" name="Google Shape;142;p6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7103FB1E-EA13-53A6-D862-CCFA48995D9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7368" t="19377" r="55556" b="13648"/>
          <a:stretch/>
        </p:blipFill>
        <p:spPr>
          <a:xfrm>
            <a:off x="122029" y="120679"/>
            <a:ext cx="1424383" cy="1325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23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777</Words>
  <Application>Microsoft Macintosh PowerPoint</Application>
  <PresentationFormat>Widescreen</PresentationFormat>
  <Paragraphs>121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2_Office Theme</vt:lpstr>
      <vt:lpstr>Office Theme</vt:lpstr>
      <vt:lpstr>3_Office Theme</vt:lpstr>
      <vt:lpstr>Remediation Part 1: Developing and Coordinating the Team</vt:lpstr>
      <vt:lpstr>Acknowledgements</vt:lpstr>
      <vt:lpstr>Overview of Best Practices</vt:lpstr>
      <vt:lpstr>Who are the individuals involved in remediation?</vt:lpstr>
      <vt:lpstr>Panel - Remediation Challenges and Perspectives</vt:lpstr>
      <vt:lpstr>Student - Challenges and Issues</vt:lpstr>
      <vt:lpstr>Faculty - Challenges and Issues</vt:lpstr>
      <vt:lpstr>Administrator - Challenges and Issues</vt:lpstr>
      <vt:lpstr>Let’s Consider a Student</vt:lpstr>
      <vt:lpstr>PowerPoint Presentation</vt:lpstr>
      <vt:lpstr>Summary</vt:lpstr>
      <vt:lpstr>Questions?  Come back at 3 pm!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Chaney, Kristin P</dc:creator>
  <cp:lastModifiedBy>Read, Emma</cp:lastModifiedBy>
  <cp:revision>8</cp:revision>
  <dcterms:created xsi:type="dcterms:W3CDTF">2025-05-15T17:20:46Z</dcterms:created>
  <dcterms:modified xsi:type="dcterms:W3CDTF">2025-06-03T16:29:05Z</dcterms:modified>
</cp:coreProperties>
</file>