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5" r:id="rId3"/>
  </p:sldMasterIdLst>
  <p:notesMasterIdLst>
    <p:notesMasterId r:id="rId21"/>
  </p:notesMasterIdLst>
  <p:sldIdLst>
    <p:sldId id="256" r:id="rId4"/>
    <p:sldId id="362" r:id="rId5"/>
    <p:sldId id="364" r:id="rId6"/>
    <p:sldId id="365" r:id="rId7"/>
    <p:sldId id="366" r:id="rId8"/>
    <p:sldId id="376" r:id="rId9"/>
    <p:sldId id="368" r:id="rId10"/>
    <p:sldId id="370" r:id="rId11"/>
    <p:sldId id="369" r:id="rId12"/>
    <p:sldId id="377" r:id="rId13"/>
    <p:sldId id="375" r:id="rId14"/>
    <p:sldId id="373" r:id="rId15"/>
    <p:sldId id="378" r:id="rId16"/>
    <p:sldId id="371" r:id="rId17"/>
    <p:sldId id="372" r:id="rId18"/>
    <p:sldId id="374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DB12-254E-4B0B-A940-E21BA9C8820D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09EF-1F13-4165-8A33-F20D2423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3C436-84B0-4B0B-AFBA-D922C6D285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3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>
          <a:extLst>
            <a:ext uri="{FF2B5EF4-FFF2-40B4-BE49-F238E27FC236}">
              <a16:creationId xmlns:a16="http://schemas.microsoft.com/office/drawing/2014/main" id="{8479D702-0262-B08C-BDFF-E504F261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83:notes">
            <a:extLst>
              <a:ext uri="{FF2B5EF4-FFF2-40B4-BE49-F238E27FC236}">
                <a16:creationId xmlns:a16="http://schemas.microsoft.com/office/drawing/2014/main" id="{C37AC495-B7B7-22A6-BD0D-6FB88E6AA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83:notes">
            <a:extLst>
              <a:ext uri="{FF2B5EF4-FFF2-40B4-BE49-F238E27FC236}">
                <a16:creationId xmlns:a16="http://schemas.microsoft.com/office/drawing/2014/main" id="{44F4B870-B050-2D1D-DFB5-1401AFB545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43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>
          <a:extLst>
            <a:ext uri="{FF2B5EF4-FFF2-40B4-BE49-F238E27FC236}">
              <a16:creationId xmlns:a16="http://schemas.microsoft.com/office/drawing/2014/main" id="{A2A12A01-2A35-07C1-7D6A-93C343B31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83:notes">
            <a:extLst>
              <a:ext uri="{FF2B5EF4-FFF2-40B4-BE49-F238E27FC236}">
                <a16:creationId xmlns:a16="http://schemas.microsoft.com/office/drawing/2014/main" id="{0CBFC6E6-076D-8C78-754C-A30EA65B9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83:notes">
            <a:extLst>
              <a:ext uri="{FF2B5EF4-FFF2-40B4-BE49-F238E27FC236}">
                <a16:creationId xmlns:a16="http://schemas.microsoft.com/office/drawing/2014/main" id="{3C024320-6E73-9959-3B94-CD922B09E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55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>
          <a:extLst>
            <a:ext uri="{FF2B5EF4-FFF2-40B4-BE49-F238E27FC236}">
              <a16:creationId xmlns:a16="http://schemas.microsoft.com/office/drawing/2014/main" id="{8E5434C9-2A5F-60FC-B46E-69738C3F4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83:notes">
            <a:extLst>
              <a:ext uri="{FF2B5EF4-FFF2-40B4-BE49-F238E27FC236}">
                <a16:creationId xmlns:a16="http://schemas.microsoft.com/office/drawing/2014/main" id="{20F1F22E-A614-4CEF-B0B1-2C756A975E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83:notes">
            <a:extLst>
              <a:ext uri="{FF2B5EF4-FFF2-40B4-BE49-F238E27FC236}">
                <a16:creationId xmlns:a16="http://schemas.microsoft.com/office/drawing/2014/main" id="{7C20F6C2-941F-1F2D-3E47-16C0415EAD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61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23D2-7ADA-4E9D-B4B4-111BA504C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79AD6-0B99-4AAF-B055-5C75D24FB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88B83-C7CE-4A47-AABF-B45BBB21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C52CD-37F6-4B66-A795-BF4EC68A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C7EF-DE6A-44B6-BD18-5E9F303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271C-A268-49F0-B750-787B6C4D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697A1-C976-4AB2-A597-CC49FB516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FC29-9CA9-4BBE-A7BB-10E09605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FFDD-6E24-45A1-A5B1-A18204F2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3544-E614-44F0-9AE6-3C2CA5C9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C7835-CF98-4E2C-BE09-40E8DC59A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179D6-6A67-405C-A8DA-EC25FDBB2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8544C-DC28-4423-A7DD-9D7C1591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D7D4-2429-40E4-98DC-DB7F5B9D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1BC5-045B-496D-BFCA-0D216E5D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F453-51F7-CAAB-0262-69952EBCA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1DCA1-F059-0085-CEF9-7C3C23431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64C0E-AB57-91C8-7330-AF4EFE29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6234-0B32-7957-440A-98D54190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F28D-9973-F2B3-201C-13D60D01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09AD-F995-6151-35DD-739BD568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6211-55D4-DB9D-280A-120373030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9A8C-23FD-6F5D-BF18-579B998E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B2DC-45FE-51DE-2ED5-8E143AE6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DC05-7761-43F4-ADA2-A84FD8E0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1014-16B0-856E-E71A-7939EA2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6EFB0-F3F0-B141-CE99-BD8C603D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29CC-0A9C-B916-BE72-6C822B6E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DA6-5C28-94B7-D589-4A8F359D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C7BCD-06E8-F18D-8739-34E8199C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590A-C1BE-1EAD-A277-9B66FC27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B4FD-7609-4B25-AE13-E9C2B30F8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119FA-FBBD-26DE-386A-9C5C3529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89818-3C7E-47E2-6237-65298045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13123-1B48-E73A-F694-AC927852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8496-6297-8B76-62AF-A1CEFBA9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A4D4-225C-44D3-EA85-F5FA9218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C7548-5FAB-9183-C34D-32DB4C12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C142-2058-B8A1-15AB-75254D92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FCCEE-346E-20EF-36EF-FC491E6F7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A27F1-2E35-F74D-BC46-6AE23F758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C11F2-E40C-D976-13E6-8B2B8D50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C782A-36C4-C2F4-03EA-BA8B23EE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9E120-9A00-121B-BB10-002DD8FB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C129-7E95-2558-F53D-E8341353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350C6-68EF-CD9D-7730-E42FDA3E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62DF9-2C79-6DFC-CF13-65BE47DD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6BA59-FE02-C4BB-E7FB-FF21467C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36163-9220-4BFC-B7E1-E5A18F51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AEE1D-8D3D-645E-E6E1-3B8192D1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BFFF-79CC-1192-10C5-70A9D1D7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7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08B6-5C97-8DB2-AA95-29B25F55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1E06-47E7-2FDC-91C4-0FEBF485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A60EF-B388-82B1-3BB9-8E67B521B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ED8B7-F28F-96D8-1AC9-BE0982F5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FF2EA-B1FA-5803-9052-CB0FA892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E87E6-0B58-3945-9382-3CEB2FB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6DDF-79B5-44CF-B0AF-52581E68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B505-9933-4675-9E94-6E4BAC97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C2811-04A8-4FE2-AE46-B375F56B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DE90-FFA7-4D5C-B4E9-2A45C18E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217ED-3E86-4882-A0A3-9CC6B353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B42E-ABA6-4723-EF84-AD27A641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3468C-8A09-3138-9FC5-060BBA72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C717E-E190-F3D8-3C62-33B3AC85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FD824-C05E-39E2-005A-C106CAC0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9197-D02E-320C-EF8A-DE5D953B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6D93F-2355-4E6D-CEC5-67571951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68AC-026F-1587-F2EF-6CA2EF2C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DE076-A7FE-9FC4-ABB7-807C94EFC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6546-E1B6-C2B4-F271-2C16086E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CD2E-0606-C008-069F-A844CCF9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532B-DABE-C790-0B66-02FF4BA6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1BA61-D1AF-50DA-E730-D0A5EA34A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657F9-57B0-AE07-813B-EBE9B98D2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C9EDF-2C16-E485-BCA6-F00E7741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4929-50A8-5C81-484C-463EDF2C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65BA6-DABA-C751-DFFB-FB1040CC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2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3E77-3563-4827-90BA-B8B4B663A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CD559-8A88-41BA-B55E-9187203EE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BCA9-DB2B-496C-9106-AC34EE9D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06A2-3485-4D33-95F6-3D558183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46A74-E3F7-426B-992F-CEC8FE9A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972F-9543-4ECD-85E4-26BC3241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3A0F-C2C9-49AF-93B8-9F8CA6C6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EB920-F255-4631-9844-2C29E394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3D7C-D8CF-4F88-B0E6-B2477CBB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FD4A-C324-429E-BE03-FB5D867F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A56C-0281-45BA-B9D1-D6B7BAC3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AF851-2D95-4008-8C57-7E76D9DB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EDCD-A6B5-4351-B772-6BA63DF0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6713-ABAB-410E-A693-B1533263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008E-0BF2-4E9E-A050-E11CD707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6D31-935D-45D8-8FCB-4AA74A0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841D-643A-455A-A4BC-C90E109BE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EFADA-F23E-479A-9A26-5F97730E5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84F9A-8BFA-492A-A598-783132F8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2852F-5FE0-40AB-A01F-4B1DEBE1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8BDDD-9180-40F2-B7B2-A7EF83DD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AB06-B2EE-41C2-89E1-7D4DE86D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681-2C30-4BA7-8B50-D4B9ABA2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7CB5B-E39C-4172-8481-C96290108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27A1F-471E-4CD4-9408-97D4FCD8E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FAF3C-CD83-43F0-B610-9D209A446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9AF68-567E-4C0C-B3FD-62AE403C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F0CB6-CDED-41A7-BE91-AA784226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0AA72-6513-4E8A-834F-7C022FD9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8CA-149A-4E3F-90CD-B86150D6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E2E2D-DD99-45CA-8255-FE712D9F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F768D-9E44-4D64-AE59-F9893C76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5591A-44D7-4D25-ACEA-B15971C6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5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F2833-C0BB-4DB8-846D-38B8C560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CB74C-7A98-4B8A-A6D9-26F68CFE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56A3-E37B-492F-8879-6DA4E88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06BE-2268-453F-A8C4-1055D2A5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382F-25DC-46D9-AF81-200D598ED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AE31-10A2-46E2-BD76-27BE4FE6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310AB-2F22-489D-A04A-CD0E08B3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01A3-6839-4A81-93E9-7F34E8BD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6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55A5-43FF-4B17-9235-C2CC90EE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124E-09D3-46B4-A502-C7B889F6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4A431-4A10-4375-9697-15C4878F2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B86AC-D875-4A5E-A36A-366940CF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1247-BC4C-4425-8996-0A08A75F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8C387-35E8-46AA-A739-D331A5B9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6259-3DD8-4717-92F9-19F0038E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2E6AC-C860-439E-9D2D-0A9246D26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5D48A-F7EC-4CFE-B8FE-95FEE73C9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39F2-8BA7-48E5-B6A1-E9869B02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99227-78EB-4D2D-9061-429A5117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B1A2E-D7D3-4C4F-BDE9-4639BC0C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2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C5C-0F59-4C01-8EC7-09C2D547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81956-4638-4FDC-B585-49601E2FE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1E93-89AA-423E-8C62-755DEB84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57C0-9D3B-4A02-A8D8-F6B718C0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2261D-284A-4863-9E31-3B595A80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3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93A93-E4B8-45ED-83B2-25814595C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C37B0-7F40-409E-B7D5-52F714BB2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0014-A6E9-4B66-B069-24EEF10B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6A6C-2050-4F26-9F1D-032ADE50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DE8D-66CC-455F-9CDC-744E87AE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075A-69FF-4FDF-998D-E759A706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8642-F0F8-4866-A1FF-F87D5E82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671ED-0960-4F0C-B1DF-E4E134810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3EDAF-AA1C-4059-BDF3-091177EF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A4116-D785-402B-83D5-786AE9A3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8FD43-9DAD-4BFD-9098-8B886497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AE6F-1CC7-4EB1-AC33-437B18D2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F4D8E-4E4B-4BE6-9EE4-C2E67F18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E939E-9D8D-425A-A98D-3D4ABDDF2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BD44-7EAF-4085-9143-0366ED8B8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144C7-5A2D-4C99-A020-539030D6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346F4-ED5E-408C-9023-6BF5281C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F5B22-AFF6-4DA8-B4EB-B4AF42BA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8F656-0563-4C28-83B7-774B2EBF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21C3-2250-4190-9E94-9FE8FCAD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CB05A-936E-46AB-AD52-93015DCA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30CA-64D6-4ACA-82CD-D955F5D5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477D9-4D9B-492F-8C5D-913A7DB0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3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099B1-814F-4EEE-9B6A-232EC6D2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3E473-FA7B-417D-9C5E-25E8F0DE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4C79-6F0C-4234-A722-004B36D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6CD8-D976-4026-B363-3B24DF1F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B9E6-63F7-4204-BD23-7E14EF5A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A11E4-3AC3-457C-8C7F-D3667720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D085C-E910-402F-982F-8D525409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71271-AC36-4D24-9D90-7DFF3DDD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C747-126B-4551-91D9-510A993E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4D3C-8FCC-4A45-B8DD-49B289CE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1A945-616E-4D29-A805-84BF589BF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CD64-F6DF-4995-8D4D-7DB70469B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154B-80B1-42A4-B244-7CEAFBFC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05B6-6142-4DF1-B44B-7D364B8B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32AA2-5EFE-4770-8011-E642E7F2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721F6-F410-481B-9240-9B2D2858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A0778-3748-455C-A973-F1FE4696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56EE-837D-4C63-895C-AD5CBBD52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17CB-9482-4D20-8AC9-47D8819A27F5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4609-DE95-49AF-AF32-8F18BE57A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DF85-A82E-41C7-A12C-45B36A4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CE92-99AA-48DC-BCA8-051CA6F8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19CA2-343E-38F2-3880-06E6A1F3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9B55-60CC-2C23-FB59-EDD228D6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83BE-A545-9143-44F6-C93C9AFD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C2A2F-0EA0-43E7-8853-4E87C0D6103D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7C27-A4D4-0CEC-9B55-30FA6F52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B898-2AC7-548C-2207-CE21BECAC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284923-27AB-45DB-B3D1-8C8B12BD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6AFDD-ED4C-447A-99BE-5D723363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AA8A0-0311-4773-866F-984AE116F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4FA11-2734-448C-9DCE-3B3C984E9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A3E4-E5A9-4C93-9418-DA0A13EA1991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4FE3-7E3C-4162-A036-F548665CB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70A8-5066-4B90-BAA9-E049845E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BAB4-028B-4906-A624-5A980D2A7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85A05-78EC-4169-B774-0FD17DACC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919" y="1565372"/>
            <a:ext cx="6566891" cy="2058386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Remediation Part 2: Putting it all together and making it happen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CEF47-FA81-4918-9304-FF2BF329D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959" y="4481134"/>
            <a:ext cx="6486812" cy="168781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Read, DVM,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MVSc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DACVS</a:t>
            </a: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Dean for Professional Programs</a:t>
            </a: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Ohio State University College of Veterinary Medicine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E52EB-C9A6-26BE-006A-0E977607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96" y="726066"/>
            <a:ext cx="4145173" cy="57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>
          <a:extLst>
            <a:ext uri="{FF2B5EF4-FFF2-40B4-BE49-F238E27FC236}">
              <a16:creationId xmlns:a16="http://schemas.microsoft.com/office/drawing/2014/main" id="{E8FDFD4E-975C-5C03-F428-1CF7D45A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Google Shape;1734;p8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A1383A0-7A6C-39E4-2EBE-95B3983655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86" y="4362331"/>
            <a:ext cx="4572028" cy="24956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33;p83">
            <a:extLst>
              <a:ext uri="{FF2B5EF4-FFF2-40B4-BE49-F238E27FC236}">
                <a16:creationId xmlns:a16="http://schemas.microsoft.com/office/drawing/2014/main" id="{A67623F6-AB42-01B9-4AC3-8A85142B39AE}"/>
              </a:ext>
            </a:extLst>
          </p:cNvPr>
          <p:cNvSpPr txBox="1">
            <a:spLocks/>
          </p:cNvSpPr>
          <p:nvPr/>
        </p:nvSpPr>
        <p:spPr>
          <a:xfrm>
            <a:off x="1345769" y="1056289"/>
            <a:ext cx="9500462" cy="2231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ITER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8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B4B35-58B5-E697-3151-BB0418D1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3BF5-2500-374D-F3F1-AF35EDB3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2 - Clinical Skills and Executive Functioning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9EED7E3-5F51-C92F-2188-50EDD00058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BD7B19-A3B5-20CC-0AC2-AC5B0FC88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2" y="1642872"/>
            <a:ext cx="6710621" cy="3989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63E4AF-A68D-A241-5C43-315938315E06}"/>
              </a:ext>
            </a:extLst>
          </p:cNvPr>
          <p:cNvSpPr txBox="1"/>
          <p:nvPr/>
        </p:nvSpPr>
        <p:spPr>
          <a:xfrm>
            <a:off x="7190509" y="1642872"/>
            <a:ext cx="48006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39 described executive functions</a:t>
            </a:r>
          </a:p>
          <a:p>
            <a:endParaRPr lang="en-US" dirty="0"/>
          </a:p>
          <a:p>
            <a:r>
              <a:rPr lang="en-US" dirty="0"/>
              <a:t>3 most commonly referenced: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Self Control - </a:t>
            </a:r>
            <a:r>
              <a:rPr lang="en-US" i="1" dirty="0"/>
              <a:t>Focus one’s attention, automatic</a:t>
            </a:r>
            <a:r>
              <a:rPr lang="en-US" dirty="0"/>
              <a:t> </a:t>
            </a:r>
            <a:r>
              <a:rPr lang="en-US" i="1" dirty="0"/>
              <a:t>behavior, responses, thoughts, and emotions without distraction</a:t>
            </a:r>
          </a:p>
          <a:p>
            <a:pPr marL="342900" indent="-342900">
              <a:buAutoNum type="arabicParenR"/>
            </a:pPr>
            <a:r>
              <a:rPr lang="en-US" dirty="0"/>
              <a:t>Working Memory - </a:t>
            </a:r>
            <a:r>
              <a:rPr lang="en-US" i="1" dirty="0"/>
              <a:t>Keep information in mind and work with it</a:t>
            </a:r>
          </a:p>
          <a:p>
            <a:pPr marL="342900" indent="-342900">
              <a:buAutoNum type="arabicParenR"/>
            </a:pPr>
            <a:r>
              <a:rPr lang="en-US" dirty="0"/>
              <a:t>Cognitive flexibility - </a:t>
            </a:r>
            <a:r>
              <a:rPr lang="en-US" i="1" dirty="0"/>
              <a:t>Adapt to a changed situation</a:t>
            </a:r>
          </a:p>
          <a:p>
            <a:pPr marL="342900" indent="-342900">
              <a:buAutoNum type="arabicParenR"/>
            </a:pPr>
            <a:endParaRPr lang="en-US" i="1" dirty="0"/>
          </a:p>
          <a:p>
            <a:r>
              <a:rPr lang="en-US" i="1" dirty="0"/>
              <a:t>Combining these core “lower-order” processes creates “higher order” or complex processes such as planning, reasoning, and</a:t>
            </a:r>
            <a:r>
              <a:rPr lang="en-US" dirty="0"/>
              <a:t> </a:t>
            </a:r>
            <a:r>
              <a:rPr lang="en-US" i="1" dirty="0"/>
              <a:t>problem-solving.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5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6848-C9D2-8832-5030-1380ABEE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0F03-D2D4-98CA-8462-BDF201A8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2 - Clinical Skills and Executive Functioning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D91F007-FA53-2BA1-6B0C-0AA4E57BE6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medical research&#10;&#10;AI-generated content may be incorrect.">
            <a:extLst>
              <a:ext uri="{FF2B5EF4-FFF2-40B4-BE49-F238E27FC236}">
                <a16:creationId xmlns:a16="http://schemas.microsoft.com/office/drawing/2014/main" id="{EF769017-86FE-1FE0-63F1-BAA4CFF8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37" y="1643780"/>
            <a:ext cx="6082918" cy="4019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2D4FF-FDE1-8661-F4FF-DF1D01DB974D}"/>
              </a:ext>
            </a:extLst>
          </p:cNvPr>
          <p:cNvSpPr txBox="1"/>
          <p:nvPr/>
        </p:nvSpPr>
        <p:spPr>
          <a:xfrm>
            <a:off x="2878282" y="6052249"/>
            <a:ext cx="3062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2019. JVME 46(3)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6F13C-3FC5-0D61-A99A-A574DDE7B602}"/>
              </a:ext>
            </a:extLst>
          </p:cNvPr>
          <p:cNvSpPr txBox="1"/>
          <p:nvPr/>
        </p:nvSpPr>
        <p:spPr>
          <a:xfrm>
            <a:off x="8443570" y="5293712"/>
            <a:ext cx="3158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doi</a:t>
            </a:r>
            <a:r>
              <a:rPr lang="en-US" dirty="0"/>
              <a:t>: 10.3138/jvme.0717-094r1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8A4EB5-CE3F-0EA3-F790-6A35FC753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9" y="1643780"/>
            <a:ext cx="4580686" cy="5131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55B0B-15D2-FBEA-B9A6-D48BA07360DA}"/>
              </a:ext>
            </a:extLst>
          </p:cNvPr>
          <p:cNvSpPr txBox="1"/>
          <p:nvPr/>
        </p:nvSpPr>
        <p:spPr>
          <a:xfrm>
            <a:off x="2349842" y="2034225"/>
            <a:ext cx="3158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doi</a:t>
            </a:r>
            <a:r>
              <a:rPr lang="en-US" dirty="0"/>
              <a:t>: 10.1111/VSU.13891</a:t>
            </a:r>
          </a:p>
        </p:txBody>
      </p:sp>
    </p:spTree>
    <p:extLst>
      <p:ext uri="{BB962C8B-B14F-4D97-AF65-F5344CB8AC3E}">
        <p14:creationId xmlns:p14="http://schemas.microsoft.com/office/powerpoint/2010/main" val="115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>
          <a:extLst>
            <a:ext uri="{FF2B5EF4-FFF2-40B4-BE49-F238E27FC236}">
              <a16:creationId xmlns:a16="http://schemas.microsoft.com/office/drawing/2014/main" id="{AAC330D4-2F1A-7A62-0FBF-04A1A982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Google Shape;1734;p8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E53D789-F308-6A93-B96B-846E01C96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86" y="4362331"/>
            <a:ext cx="4572028" cy="24956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33;p83">
            <a:extLst>
              <a:ext uri="{FF2B5EF4-FFF2-40B4-BE49-F238E27FC236}">
                <a16:creationId xmlns:a16="http://schemas.microsoft.com/office/drawing/2014/main" id="{046E79B5-800D-D3A4-027A-735FA7103333}"/>
              </a:ext>
            </a:extLst>
          </p:cNvPr>
          <p:cNvSpPr txBox="1">
            <a:spLocks/>
          </p:cNvSpPr>
          <p:nvPr/>
        </p:nvSpPr>
        <p:spPr>
          <a:xfrm>
            <a:off x="1345769" y="1056289"/>
            <a:ext cx="9500462" cy="2231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ITER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BE2E-4493-5FB0-1188-E5E1CDB7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7EE9-E16B-0600-37F3-A271C353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3 - Knowledge and Well-Being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26EF9C-96A8-B6B1-E73C-623D2A59B5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190791-CEF7-D070-ABC9-F58C1F8E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81" y="1461500"/>
            <a:ext cx="9386660" cy="4752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86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D5AB8-F9F7-388A-172A-D78920E1D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E78B-0E7F-20B7-1054-04E9972B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3 - Knowledge and Well-Being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6C61370-DB28-8C50-3714-03D517A1F4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62075527-4D44-7C90-5234-533F653C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87" y="1666275"/>
            <a:ext cx="7772400" cy="4659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close up of a document&#10;&#10;AI-generated content may be incorrect.">
            <a:extLst>
              <a:ext uri="{FF2B5EF4-FFF2-40B4-BE49-F238E27FC236}">
                <a16:creationId xmlns:a16="http://schemas.microsoft.com/office/drawing/2014/main" id="{FDE2C61F-546A-BC45-421F-19AE0E511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0" y="5179368"/>
            <a:ext cx="2813393" cy="1388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85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0145-DCFA-CB75-DD66-712227EA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7" y="32470"/>
            <a:ext cx="10515600" cy="1325563"/>
          </a:xfrm>
        </p:spPr>
        <p:txBody>
          <a:bodyPr/>
          <a:lstStyle/>
          <a:p>
            <a:r>
              <a:rPr lang="en-US" dirty="0"/>
              <a:t>Take 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39AB-E3E9-3D19-8292-980E453D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348346"/>
            <a:ext cx="11772900" cy="3636818"/>
          </a:xfrm>
        </p:spPr>
        <p:txBody>
          <a:bodyPr/>
          <a:lstStyle/>
          <a:p>
            <a:r>
              <a:rPr lang="en-US" dirty="0"/>
              <a:t>ITER is one source of information - Affirm concerns with other data</a:t>
            </a:r>
          </a:p>
          <a:p>
            <a:r>
              <a:rPr lang="en-US" dirty="0"/>
              <a:t>Individual remediation plan needs to be created collaboratively</a:t>
            </a:r>
          </a:p>
          <a:p>
            <a:r>
              <a:rPr lang="en-US" dirty="0"/>
              <a:t>Clear expectations and timeline are essential</a:t>
            </a:r>
          </a:p>
          <a:p>
            <a:r>
              <a:rPr lang="en-US" dirty="0"/>
              <a:t>Documentation and record keeping are part of the plan</a:t>
            </a:r>
          </a:p>
          <a:p>
            <a:r>
              <a:rPr lang="en-US" dirty="0"/>
              <a:t>Don’t forget to support (and know when the issue is deeper than what it first seems)</a:t>
            </a:r>
          </a:p>
          <a:p>
            <a:r>
              <a:rPr lang="en-US" dirty="0"/>
              <a:t>Get your team ready before you need them!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5F79A6D-4B09-4544-D77B-7A3769C817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3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Google Shape;1734;p83" descr="A picture containing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86" y="4362331"/>
            <a:ext cx="4572028" cy="24956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33;p83">
            <a:extLst>
              <a:ext uri="{FF2B5EF4-FFF2-40B4-BE49-F238E27FC236}">
                <a16:creationId xmlns:a16="http://schemas.microsoft.com/office/drawing/2014/main" id="{C2C0E113-7A49-7A8C-2F80-534861ECB0AB}"/>
              </a:ext>
            </a:extLst>
          </p:cNvPr>
          <p:cNvSpPr txBox="1">
            <a:spLocks/>
          </p:cNvSpPr>
          <p:nvPr/>
        </p:nvSpPr>
        <p:spPr>
          <a:xfrm>
            <a:off x="1345769" y="1056289"/>
            <a:ext cx="9500462" cy="3481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Questions? </a:t>
            </a:r>
          </a:p>
          <a:p>
            <a:endParaRPr lang="en-US" sz="7200" b="1" dirty="0"/>
          </a:p>
          <a:p>
            <a:r>
              <a:rPr lang="en-US" sz="7200" b="1" dirty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9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D53B-4DC5-46F7-861A-701D7A06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6485-473A-B758-1D53-0107FFB6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67" y="1803249"/>
            <a:ext cx="11244797" cy="47555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Remediation takes a village!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has a role to play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 members will help to lead these sessions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Kedrowicz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Jessica Meekins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Jody Frost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6A356F4-CAA5-50FF-5244-85795FA04E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51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E39-7DED-7E22-6295-0ACCCE96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91" y="230188"/>
            <a:ext cx="9438503" cy="1325563"/>
          </a:xfrm>
        </p:spPr>
        <p:txBody>
          <a:bodyPr/>
          <a:lstStyle/>
          <a:p>
            <a:r>
              <a:rPr lang="en-US" dirty="0"/>
              <a:t>Reminder of Best Practices -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0306-2A0D-54D1-92F8-E12B7B69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6" y="1645049"/>
            <a:ext cx="11389192" cy="48269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Shearer C, Bosma M, Bergin F, Sargeant J, Warren A. 2019. Remediation in Canadian Medical Residency Programs: Established and emerging best practices. Med Teach 41(1): 28-35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Support from Administration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Mandatory rather than ‘suggested’ participation for struggling learners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Informed by multi-source data – preclinical and clinical. ITERs=major source of information and confirmed with detailed review of underlying competency issues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Individual remediation plans developed collaboratively – faculty working with administration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Frequent monitoring and documentation of progress – positive and negative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Development of longitudinal faculty-student relationships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Using variety of remediation methods to address issues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Tailor remediation plan for individual needs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Explicit mention of attitudes and motivation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Teaching goal setting, strategic planning, self-monitoring, and self-analysis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Emotional support, alongside rigorous, clear expectations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Faculty development in mentoring, facilitation, direct observation and feedback</a:t>
            </a:r>
          </a:p>
          <a:p>
            <a:endParaRPr lang="en-US" dirty="0"/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2457E74-3109-BFF5-DF9D-0B9463FB5C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6008" y="230188"/>
            <a:ext cx="1424383" cy="132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98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A4BA-ECF5-C2DB-03F7-19E5B337C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1FB-8BA6-CB89-CDA3-3658A29D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33" y="4776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 are going to make it happen!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A4DB-B543-5E30-E779-416EB6E1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67" y="2524991"/>
            <a:ext cx="11244797" cy="40338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into 3 groups - 1, 2, 3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 members will come and help you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 1 - </a:t>
            </a:r>
            <a:r>
              <a:rPr lang="en-US" dirty="0"/>
              <a:t>Small Animal Emergency Rotation – End of Final Year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ITER 2 - Small Animal Soft Tissue Surgery Rotation – Start of Final Year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ITER 3 - Small Animal Critical Care Rotation – Mid-Year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7BDEF6F-8B13-7C18-0587-867177A26B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4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66238-A969-5A21-E0FC-A4E99A3A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D66F-B5B5-FA8F-2846-7659B3B1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33" y="4776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2DB2-2E97-340D-A322-5AAC4B52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67" y="3148445"/>
            <a:ext cx="11244797" cy="34103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going on? (problem list)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plan for this student?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be involved?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special considerations?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F40FC36-5C60-97A7-B790-73F9B069A5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>
          <a:extLst>
            <a:ext uri="{FF2B5EF4-FFF2-40B4-BE49-F238E27FC236}">
              <a16:creationId xmlns:a16="http://schemas.microsoft.com/office/drawing/2014/main" id="{A3EFA3D9-46C3-8ACA-D130-AB082056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Google Shape;1734;p8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7A850F7-B3F5-514C-8F83-1E59B94659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86" y="4362331"/>
            <a:ext cx="4572028" cy="24956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33;p83">
            <a:extLst>
              <a:ext uri="{FF2B5EF4-FFF2-40B4-BE49-F238E27FC236}">
                <a16:creationId xmlns:a16="http://schemas.microsoft.com/office/drawing/2014/main" id="{D189B84F-66D0-8A2F-9B81-387207E23585}"/>
              </a:ext>
            </a:extLst>
          </p:cNvPr>
          <p:cNvSpPr txBox="1">
            <a:spLocks/>
          </p:cNvSpPr>
          <p:nvPr/>
        </p:nvSpPr>
        <p:spPr>
          <a:xfrm>
            <a:off x="1345769" y="1056289"/>
            <a:ext cx="9500462" cy="2231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ITER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9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5016-1807-C9D3-26FF-5A3F2065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EA35-6FE6-BCB5-57DD-EFF0B06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1 - Professionalism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5B630D6-DA97-8084-C8B2-CF46CAE76B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0EE7BFA-2698-30F0-7452-8C8AAA17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62" y="2223745"/>
            <a:ext cx="9195094" cy="33800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791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8B95-4260-3C21-028C-16161974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F974-CC70-6C47-22EE-6B280E43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87" y="1206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ITER 1 - Professionalism</a:t>
            </a:r>
          </a:p>
        </p:txBody>
      </p:sp>
      <p:pic>
        <p:nvPicPr>
          <p:cNvPr id="4" name="Google Shape;142;p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6E3543D-CAD4-3312-27C3-08A4055028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68" t="19377" r="55556" b="13648"/>
          <a:stretch/>
        </p:blipFill>
        <p:spPr>
          <a:xfrm>
            <a:off x="122029" y="120679"/>
            <a:ext cx="1424383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student's behavior&#10;&#10;AI-generated content may be incorrect.">
            <a:extLst>
              <a:ext uri="{FF2B5EF4-FFF2-40B4-BE49-F238E27FC236}">
                <a16:creationId xmlns:a16="http://schemas.microsoft.com/office/drawing/2014/main" id="{470A6A00-212D-B22A-531D-7B422C1AF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90" y="1223819"/>
            <a:ext cx="6909459" cy="5306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2223A-1D59-3A24-8F24-4A87402D67F6}"/>
              </a:ext>
            </a:extLst>
          </p:cNvPr>
          <p:cNvSpPr txBox="1"/>
          <p:nvPr/>
        </p:nvSpPr>
        <p:spPr>
          <a:xfrm>
            <a:off x="9028306" y="6488668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Mak-van der Vossen et al, 2020</a:t>
            </a:r>
          </a:p>
        </p:txBody>
      </p:sp>
    </p:spTree>
    <p:extLst>
      <p:ext uri="{BB962C8B-B14F-4D97-AF65-F5344CB8AC3E}">
        <p14:creationId xmlns:p14="http://schemas.microsoft.com/office/powerpoint/2010/main" val="145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23C0-8813-3909-F6B4-EC3D8339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05" y="73453"/>
            <a:ext cx="10515600" cy="845837"/>
          </a:xfrm>
        </p:spPr>
        <p:txBody>
          <a:bodyPr/>
          <a:lstStyle/>
          <a:p>
            <a:r>
              <a:rPr lang="en-US" dirty="0"/>
              <a:t>Remedial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4A67-1612-A100-B50E-B275AE9B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05" y="1253330"/>
            <a:ext cx="11855840" cy="5346551"/>
          </a:xfrm>
        </p:spPr>
        <p:txBody>
          <a:bodyPr>
            <a:normAutofit/>
          </a:bodyPr>
          <a:lstStyle/>
          <a:p>
            <a:r>
              <a:rPr lang="en-US" dirty="0"/>
              <a:t>10 Questions for the learner:</a:t>
            </a:r>
          </a:p>
          <a:p>
            <a:endParaRPr lang="en-US" dirty="0"/>
          </a:p>
          <a:p>
            <a:pPr lvl="1"/>
            <a:r>
              <a:rPr lang="en-US" dirty="0"/>
              <a:t>What happened?</a:t>
            </a:r>
          </a:p>
          <a:p>
            <a:pPr lvl="1"/>
            <a:r>
              <a:rPr lang="en-US" dirty="0"/>
              <a:t>Do you agree with the unprofessionalism judgement? (ITER)</a:t>
            </a:r>
          </a:p>
          <a:p>
            <a:pPr lvl="1"/>
            <a:r>
              <a:rPr lang="en-US" dirty="0"/>
              <a:t>What did you intend?</a:t>
            </a:r>
          </a:p>
          <a:p>
            <a:pPr lvl="1"/>
            <a:r>
              <a:rPr lang="en-US" dirty="0"/>
              <a:t>What did you expect would happen next? </a:t>
            </a:r>
          </a:p>
          <a:p>
            <a:pPr lvl="1"/>
            <a:r>
              <a:rPr lang="en-US" dirty="0"/>
              <a:t>What circumstances influenced your behavior?</a:t>
            </a:r>
          </a:p>
          <a:p>
            <a:pPr lvl="1"/>
            <a:r>
              <a:rPr lang="en-US" dirty="0"/>
              <a:t>Were you able to influence those circumstances?</a:t>
            </a:r>
          </a:p>
          <a:p>
            <a:pPr lvl="1"/>
            <a:r>
              <a:rPr lang="en-US" dirty="0"/>
              <a:t>What do you think your behavior did to others?</a:t>
            </a:r>
          </a:p>
          <a:p>
            <a:pPr lvl="1"/>
            <a:r>
              <a:rPr lang="en-US" dirty="0"/>
              <a:t>How do you feel about it now? </a:t>
            </a:r>
          </a:p>
          <a:p>
            <a:pPr lvl="1"/>
            <a:r>
              <a:rPr lang="en-US" dirty="0"/>
              <a:t>Are there any circumstances that make it more difficult for you to comply than others?</a:t>
            </a:r>
          </a:p>
          <a:p>
            <a:pPr lvl="1"/>
            <a:r>
              <a:rPr lang="en-US" dirty="0"/>
              <a:t>How will you act when in a similar circumstance next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D6F55-71E9-4DC3-1771-35CED4D1E47C}"/>
              </a:ext>
            </a:extLst>
          </p:cNvPr>
          <p:cNvSpPr txBox="1"/>
          <p:nvPr/>
        </p:nvSpPr>
        <p:spPr>
          <a:xfrm>
            <a:off x="8728364" y="6415215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Mak-van der Vossen et al, 2020</a:t>
            </a:r>
          </a:p>
        </p:txBody>
      </p:sp>
    </p:spTree>
    <p:extLst>
      <p:ext uri="{BB962C8B-B14F-4D97-AF65-F5344CB8AC3E}">
        <p14:creationId xmlns:p14="http://schemas.microsoft.com/office/powerpoint/2010/main" val="38268499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626</Words>
  <Application>Microsoft Macintosh PowerPoint</Application>
  <PresentationFormat>Widescreen</PresentationFormat>
  <Paragraphs>92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2_Office Theme</vt:lpstr>
      <vt:lpstr>Office Theme</vt:lpstr>
      <vt:lpstr>3_Office Theme</vt:lpstr>
      <vt:lpstr>Remediation Part 2: Putting it all together and making it happen</vt:lpstr>
      <vt:lpstr>Acknowledgements</vt:lpstr>
      <vt:lpstr>Reminder of Best Practices - Handout</vt:lpstr>
      <vt:lpstr>We are going to make it happen!</vt:lpstr>
      <vt:lpstr>Questions to answer</vt:lpstr>
      <vt:lpstr>PowerPoint Presentation</vt:lpstr>
      <vt:lpstr>ITER 1 - Professionalism</vt:lpstr>
      <vt:lpstr>ITER 1 - Professionalism</vt:lpstr>
      <vt:lpstr>Remedial Assignment</vt:lpstr>
      <vt:lpstr>PowerPoint Presentation</vt:lpstr>
      <vt:lpstr>ITER 2 - Clinical Skills and Executive Functioning</vt:lpstr>
      <vt:lpstr>ITER 2 - Clinical Skills and Executive Functioning</vt:lpstr>
      <vt:lpstr>PowerPoint Presentation</vt:lpstr>
      <vt:lpstr>ITER 3 - Knowledge and Well-Being</vt:lpstr>
      <vt:lpstr>ITER 3 - Knowledge and Well-Being</vt:lpstr>
      <vt:lpstr>Take Away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Chaney, Kristin P</dc:creator>
  <cp:lastModifiedBy>Read, Emma</cp:lastModifiedBy>
  <cp:revision>11</cp:revision>
  <dcterms:created xsi:type="dcterms:W3CDTF">2025-05-15T17:20:46Z</dcterms:created>
  <dcterms:modified xsi:type="dcterms:W3CDTF">2025-06-03T16:23:34Z</dcterms:modified>
</cp:coreProperties>
</file>